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8"/>
  </p:notesMasterIdLst>
  <p:sldIdLst>
    <p:sldId id="256" r:id="rId2"/>
    <p:sldId id="322" r:id="rId3"/>
    <p:sldId id="257" r:id="rId4"/>
    <p:sldId id="258" r:id="rId5"/>
    <p:sldId id="260" r:id="rId6"/>
    <p:sldId id="261" r:id="rId7"/>
    <p:sldId id="262" r:id="rId8"/>
    <p:sldId id="263" r:id="rId9"/>
    <p:sldId id="264" r:id="rId10"/>
    <p:sldId id="278" r:id="rId11"/>
    <p:sldId id="268" r:id="rId12"/>
    <p:sldId id="279" r:id="rId13"/>
    <p:sldId id="271" r:id="rId14"/>
    <p:sldId id="272" r:id="rId15"/>
    <p:sldId id="273" r:id="rId16"/>
    <p:sldId id="270" r:id="rId17"/>
    <p:sldId id="269" r:id="rId18"/>
    <p:sldId id="285" r:id="rId19"/>
    <p:sldId id="275" r:id="rId20"/>
    <p:sldId id="287" r:id="rId21"/>
    <p:sldId id="288" r:id="rId22"/>
    <p:sldId id="321" r:id="rId23"/>
    <p:sldId id="289" r:id="rId24"/>
    <p:sldId id="293" r:id="rId25"/>
    <p:sldId id="294" r:id="rId26"/>
    <p:sldId id="295" r:id="rId27"/>
    <p:sldId id="296" r:id="rId28"/>
    <p:sldId id="297" r:id="rId29"/>
    <p:sldId id="298" r:id="rId30"/>
    <p:sldId id="302" r:id="rId31"/>
    <p:sldId id="309" r:id="rId32"/>
    <p:sldId id="310" r:id="rId33"/>
    <p:sldId id="311" r:id="rId34"/>
    <p:sldId id="319" r:id="rId35"/>
    <p:sldId id="324" r:id="rId36"/>
    <p:sldId id="266"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34587" autoAdjust="0"/>
    <p:restoredTop sz="88864" autoAdjust="0"/>
  </p:normalViewPr>
  <p:slideViewPr>
    <p:cSldViewPr>
      <p:cViewPr>
        <p:scale>
          <a:sx n="75" d="100"/>
          <a:sy n="75" d="100"/>
        </p:scale>
        <p:origin x="-2004" y="-7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78DB39-49B6-411C-8BBF-5EAA00908467}" type="datetimeFigureOut">
              <a:rPr lang="en-US" smtClean="0"/>
              <a:pPr/>
              <a:t>5/9/2013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A9A36E-2E18-4949-9FC6-1B3DBB126E50}"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human brain is essentially a large and unimaginably complex </a:t>
            </a:r>
            <a:r>
              <a:rPr lang="en-US" b="1" dirty="0" smtClean="0"/>
              <a:t>Neural Network</a:t>
            </a:r>
            <a:r>
              <a:rPr lang="en-US" dirty="0" smtClean="0"/>
              <a:t>. We can also think of the brain as an organized series of interconnected subsections of Neural Networks. We will look at how nature has implemented the Neural Network, and then look at the workings of the most common artificial Neural Network, the </a:t>
            </a:r>
            <a:r>
              <a:rPr lang="en-US" b="1" dirty="0" smtClean="0"/>
              <a:t>Perceptron</a:t>
            </a:r>
            <a:r>
              <a:rPr lang="en-US" dirty="0" smtClean="0"/>
              <a:t> </a:t>
            </a:r>
            <a:endParaRPr lang="en-US" b="1" dirty="0" smtClean="0"/>
          </a:p>
        </p:txBody>
      </p:sp>
      <p:sp>
        <p:nvSpPr>
          <p:cNvPr id="4" name="Slide Number Placeholder 3"/>
          <p:cNvSpPr>
            <a:spLocks noGrp="1"/>
          </p:cNvSpPr>
          <p:nvPr>
            <p:ph type="sldNum" sz="quarter" idx="10"/>
          </p:nvPr>
        </p:nvSpPr>
        <p:spPr/>
        <p:txBody>
          <a:bodyPr/>
          <a:lstStyle/>
          <a:p>
            <a:fld id="{61A9A36E-2E18-4949-9FC6-1B3DBB126E50}" type="slidenum">
              <a:rPr lang="en-US" smtClean="0"/>
              <a:pPr/>
              <a:t>13</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Neural Network of a mature human brain contains about 100 billion nerve cells called </a:t>
            </a:r>
            <a:r>
              <a:rPr lang="en-US" b="1" dirty="0" smtClean="0"/>
              <a:t>neurons</a:t>
            </a:r>
            <a:r>
              <a:rPr lang="en-US" dirty="0" smtClean="0"/>
              <a:t>. These neurons are the fundamental part of the Neural Network. Neurons form complex networks of interconnections, called </a:t>
            </a:r>
            <a:r>
              <a:rPr lang="en-US" b="1" dirty="0" smtClean="0"/>
              <a:t>synapses</a:t>
            </a:r>
            <a:r>
              <a:rPr lang="en-US" dirty="0" smtClean="0"/>
              <a:t>, with each other. A typical neuron can interconnect with up to 10,000 other neurons, with the average neuron interconnecting with about 1,000 other neurons. </a:t>
            </a:r>
            <a:endParaRPr lang="en-US" dirty="0"/>
          </a:p>
        </p:txBody>
      </p:sp>
      <p:sp>
        <p:nvSpPr>
          <p:cNvPr id="4" name="Slide Number Placeholder 3"/>
          <p:cNvSpPr>
            <a:spLocks noGrp="1"/>
          </p:cNvSpPr>
          <p:nvPr>
            <p:ph type="sldNum" sz="quarter" idx="10"/>
          </p:nvPr>
        </p:nvSpPr>
        <p:spPr/>
        <p:txBody>
          <a:bodyPr/>
          <a:lstStyle/>
          <a:p>
            <a:fld id="{61A9A36E-2E18-4949-9FC6-1B3DBB126E50}" type="slidenum">
              <a:rPr lang="en-US" smtClean="0"/>
              <a:pPr/>
              <a:t>14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Neural Network of a mature human brain contains about 100 billion nerve cells called </a:t>
            </a:r>
            <a:r>
              <a:rPr lang="en-US" b="1" dirty="0" smtClean="0"/>
              <a:t>neurons</a:t>
            </a:r>
            <a:r>
              <a:rPr lang="en-US" dirty="0" smtClean="0"/>
              <a:t>. These neurons are the fundamental part of the Neural Network. Neurons form complex networks of interconnections, called </a:t>
            </a:r>
            <a:r>
              <a:rPr lang="en-US" b="1" dirty="0" smtClean="0"/>
              <a:t>synapses</a:t>
            </a:r>
            <a:r>
              <a:rPr lang="en-US" dirty="0" smtClean="0"/>
              <a:t>, with each other. A typical neuron can interconnect with up to 10,000 other neurons, with the average neuron interconnecting with about 1,000 other neurons. </a:t>
            </a:r>
            <a:endParaRPr lang="en-US" dirty="0"/>
          </a:p>
        </p:txBody>
      </p:sp>
      <p:sp>
        <p:nvSpPr>
          <p:cNvPr id="4" name="Slide Number Placeholder 3"/>
          <p:cNvSpPr>
            <a:spLocks noGrp="1"/>
          </p:cNvSpPr>
          <p:nvPr>
            <p:ph type="sldNum" sz="quarter" idx="10"/>
          </p:nvPr>
        </p:nvSpPr>
        <p:spPr/>
        <p:txBody>
          <a:bodyPr/>
          <a:lstStyle/>
          <a:p>
            <a:fld id="{61A9A36E-2E18-4949-9FC6-1B3DBB126E50}" type="slidenum">
              <a:rPr lang="en-US" smtClean="0"/>
              <a:pPr/>
              <a:t>15</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NASA: A Prediction of Plant Growth in Space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Obviously, anything done in space must be done a efficient as possible. To optimize plant growth, NASA created this Perceptron, taught with actual data, to simulate different growth environments. </a:t>
            </a:r>
          </a:p>
          <a:p>
            <a:endParaRPr lang="fa-IR" dirty="0" smtClean="0">
              <a:cs typeface="2  Nazanin" pitchFamily="2" charset="-78"/>
            </a:endParaRPr>
          </a:p>
          <a:p>
            <a:r>
              <a:rPr lang="en-US" dirty="0" smtClean="0"/>
              <a:t>Transpiration =&gt; </a:t>
            </a:r>
            <a:r>
              <a:rPr lang="fa-IR" dirty="0" smtClean="0">
                <a:cs typeface="2  Nazanin" pitchFamily="2" charset="-78"/>
              </a:rPr>
              <a:t>تعرق</a:t>
            </a:r>
            <a:endParaRPr lang="en-US" dirty="0" smtClean="0"/>
          </a:p>
          <a:p>
            <a:r>
              <a:rPr lang="en-US" dirty="0" smtClean="0"/>
              <a:t>Assimilation =&gt;</a:t>
            </a:r>
            <a:r>
              <a:rPr lang="fa-IR" baseline="0" dirty="0" smtClean="0">
                <a:cs typeface="2  Nazanin" pitchFamily="2" charset="-78"/>
              </a:rPr>
              <a:t>     جذب کردن </a:t>
            </a:r>
            <a:endParaRPr lang="en-US" dirty="0" smtClean="0"/>
          </a:p>
          <a:p>
            <a:r>
              <a:rPr lang="en-US" dirty="0" smtClean="0"/>
              <a:t>Allocation =&gt; </a:t>
            </a:r>
          </a:p>
        </p:txBody>
      </p:sp>
      <p:sp>
        <p:nvSpPr>
          <p:cNvPr id="4" name="Slide Number Placeholder 3"/>
          <p:cNvSpPr>
            <a:spLocks noGrp="1"/>
          </p:cNvSpPr>
          <p:nvPr>
            <p:ph type="sldNum" sz="quarter" idx="10"/>
          </p:nvPr>
        </p:nvSpPr>
        <p:spPr/>
        <p:txBody>
          <a:bodyPr/>
          <a:lstStyle/>
          <a:p>
            <a:fld id="{61A9A36E-2E18-4949-9FC6-1B3DBB126E50}" type="slidenum">
              <a:rPr lang="en-US" smtClean="0"/>
              <a:pPr/>
              <a:t>17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2400" dirty="0">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dirty="0">
                <a:latin typeface="Times New Roman" pitchFamily="18" charset="0"/>
              </a:endParaRPr>
            </a:p>
          </p:txBody>
        </p:sp>
        <p:grpSp>
          <p:nvGrpSpPr>
            <p:cNvPr id="3"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dirty="0">
                  <a:latin typeface="Times New Roman" pitchFamily="18" charset="0"/>
                </a:endParaRPr>
              </a:p>
            </p:txBody>
          </p:sp>
        </p:grpSp>
      </p:grpSp>
      <p:sp>
        <p:nvSpPr>
          <p:cNvPr id="36883" name="Rectangle 19"/>
          <p:cNvSpPr>
            <a:spLocks noGrp="1" noChangeArrowheads="1"/>
          </p:cNvSpPr>
          <p:nvPr>
            <p:ph type="ctrTitle"/>
          </p:nvPr>
        </p:nvSpPr>
        <p:spPr>
          <a:xfrm>
            <a:off x="2971800" y="1828800"/>
            <a:ext cx="6019800" cy="2209800"/>
          </a:xfrm>
        </p:spPr>
        <p:txBody>
          <a:bodyPr/>
          <a:lstStyle>
            <a:lvl1pPr>
              <a:defRPr sz="4800">
                <a:solidFill>
                  <a:srgbClr val="FFFFFF"/>
                </a:solidFill>
                <a:latin typeface="Palatino Linotype" pitchFamily="18" charset="0"/>
              </a:defRPr>
            </a:lvl1pPr>
          </a:lstStyle>
          <a:p>
            <a:pPr lvl="0"/>
            <a:r>
              <a:rPr lang="en-US" noProof="0" dirty="0" smtClean="0"/>
              <a:t>Click to edit Master title style</a:t>
            </a:r>
            <a:endParaRPr lang="tr-TR" noProof="0" dirty="0" smtClean="0"/>
          </a:p>
        </p:txBody>
      </p:sp>
      <p:sp>
        <p:nvSpPr>
          <p:cNvPr id="36884"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2600">
                <a:latin typeface="Palatino Linotype" pitchFamily="18" charset="0"/>
              </a:defRPr>
            </a:lvl1pPr>
          </a:lstStyle>
          <a:p>
            <a:pPr lvl="0"/>
            <a:r>
              <a:rPr lang="en-US" noProof="0" dirty="0" smtClean="0"/>
              <a:t>Click to edit Master subtitle style</a:t>
            </a:r>
            <a:endParaRPr lang="tr-TR" noProof="0" dirty="0" smtClean="0"/>
          </a:p>
        </p:txBody>
      </p:sp>
      <p:sp>
        <p:nvSpPr>
          <p:cNvPr id="18" name="Rectangle 16"/>
          <p:cNvSpPr>
            <a:spLocks noGrp="1" noChangeArrowheads="1"/>
          </p:cNvSpPr>
          <p:nvPr>
            <p:ph type="dt" sz="half" idx="10"/>
          </p:nvPr>
        </p:nvSpPr>
        <p:spPr bwMode="auto">
          <a:xfrm>
            <a:off x="468313" y="5373688"/>
            <a:ext cx="2133600" cy="457200"/>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fld id="{BE692ECE-D14F-4265-8373-A295CF78D95D}" type="datetime1">
              <a:rPr lang="en-US" smtClean="0"/>
              <a:pPr/>
              <a:t>5/9/2013</a:t>
            </a:fld>
            <a:endParaRPr lang="en-US" dirty="0"/>
          </a:p>
        </p:txBody>
      </p:sp>
      <p:sp>
        <p:nvSpPr>
          <p:cNvPr id="19" name="Rectangle 21"/>
          <p:cNvSpPr>
            <a:spLocks noGrp="1" noChangeArrowheads="1"/>
          </p:cNvSpPr>
          <p:nvPr>
            <p:ph type="ftr" sz="quarter" idx="11"/>
          </p:nvPr>
        </p:nvSpPr>
        <p:spPr>
          <a:xfrm>
            <a:off x="468313" y="6453188"/>
            <a:ext cx="6048375" cy="215900"/>
          </a:xfrm>
        </p:spPr>
        <p:txBody>
          <a:bodyPr/>
          <a:lstStyle>
            <a:lvl1pPr>
              <a:defRPr/>
            </a:lvl1pPr>
          </a:lstStyle>
          <a:p>
            <a:endParaRPr lang="en-US" dirty="0"/>
          </a:p>
        </p:txBody>
      </p:sp>
      <p:sp>
        <p:nvSpPr>
          <p:cNvPr id="20" name="Rectangle 22"/>
          <p:cNvSpPr>
            <a:spLocks noGrp="1" noChangeArrowheads="1"/>
          </p:cNvSpPr>
          <p:nvPr>
            <p:ph type="sldNum" sz="quarter" idx="12"/>
          </p:nvPr>
        </p:nvSpPr>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3517026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
          <p:cNvSpPr>
            <a:spLocks noGrp="1" noChangeArrowheads="1"/>
          </p:cNvSpPr>
          <p:nvPr>
            <p:ph type="ftr" sz="quarter" idx="10"/>
          </p:nvPr>
        </p:nvSpPr>
        <p:spPr>
          <a:ln/>
        </p:spPr>
        <p:txBody>
          <a:bodyPr/>
          <a:lstStyle>
            <a:lvl1pPr>
              <a:defRPr/>
            </a:lvl1pPr>
          </a:lstStyle>
          <a:p>
            <a:endParaRPr lang="en-US" dirty="0"/>
          </a:p>
        </p:txBody>
      </p:sp>
      <p:sp>
        <p:nvSpPr>
          <p:cNvPr id="5"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2985185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lvl1pPr>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457200"/>
            <a:ext cx="6019800" cy="5410200"/>
          </a:xfrm>
        </p:spPr>
        <p:txBody>
          <a:bodyPr vert="eaVert"/>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
          <p:cNvSpPr>
            <a:spLocks noGrp="1" noChangeArrowheads="1"/>
          </p:cNvSpPr>
          <p:nvPr>
            <p:ph type="ftr" sz="quarter" idx="10"/>
          </p:nvPr>
        </p:nvSpPr>
        <p:spPr>
          <a:ln/>
        </p:spPr>
        <p:txBody>
          <a:bodyPr/>
          <a:lstStyle>
            <a:lvl1pPr>
              <a:defRPr/>
            </a:lvl1pPr>
          </a:lstStyle>
          <a:p>
            <a:endParaRPr lang="en-US" dirty="0"/>
          </a:p>
        </p:txBody>
      </p:sp>
      <p:sp>
        <p:nvSpPr>
          <p:cNvPr id="5"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348726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sz="half" idx="1"/>
          </p:nvPr>
        </p:nvSpPr>
        <p:spPr>
          <a:xfrm>
            <a:off x="457200" y="1981200"/>
            <a:ext cx="4038600" cy="3886200"/>
          </a:xfrm>
        </p:spPr>
        <p:txBody>
          <a:bodyPr/>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4038600" cy="3886200"/>
          </a:xfrm>
        </p:spPr>
        <p:txBody>
          <a:bodyPr/>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ftr" sz="quarter" idx="10"/>
          </p:nvPr>
        </p:nvSpPr>
        <p:spPr>
          <a:ln/>
        </p:spPr>
        <p:txBody>
          <a:bodyPr/>
          <a:lstStyle>
            <a:lvl1pPr>
              <a:defRPr/>
            </a:lvl1pPr>
          </a:lstStyle>
          <a:p>
            <a:endParaRPr lang="en-US" dirty="0"/>
          </a:p>
        </p:txBody>
      </p:sp>
      <p:sp>
        <p:nvSpPr>
          <p:cNvPr id="6"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134960232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
          <p:cNvSpPr>
            <a:spLocks noGrp="1" noChangeArrowheads="1"/>
          </p:cNvSpPr>
          <p:nvPr>
            <p:ph type="ftr" sz="quarter" idx="10"/>
          </p:nvPr>
        </p:nvSpPr>
        <p:spPr>
          <a:ln/>
        </p:spPr>
        <p:txBody>
          <a:bodyPr/>
          <a:lstStyle>
            <a:lvl1pPr>
              <a:defRPr/>
            </a:lvl1pPr>
          </a:lstStyle>
          <a:p>
            <a:endParaRPr lang="en-US" dirty="0"/>
          </a:p>
        </p:txBody>
      </p:sp>
      <p:sp>
        <p:nvSpPr>
          <p:cNvPr id="5"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936958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Rectangle 2"/>
          <p:cNvSpPr>
            <a:spLocks noGrp="1" noChangeArrowheads="1"/>
          </p:cNvSpPr>
          <p:nvPr>
            <p:ph type="ftr" sz="quarter" idx="10"/>
          </p:nvPr>
        </p:nvSpPr>
        <p:spPr>
          <a:ln/>
        </p:spPr>
        <p:txBody>
          <a:bodyPr/>
          <a:lstStyle>
            <a:lvl1pPr>
              <a:defRPr/>
            </a:lvl1pPr>
          </a:lstStyle>
          <a:p>
            <a:endParaRPr lang="en-US" dirty="0"/>
          </a:p>
        </p:txBody>
      </p:sp>
      <p:sp>
        <p:nvSpPr>
          <p:cNvPr id="5"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383496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2"/>
          <p:cNvSpPr>
            <a:spLocks noGrp="1" noChangeArrowheads="1"/>
          </p:cNvSpPr>
          <p:nvPr>
            <p:ph type="ftr" sz="quarter" idx="10"/>
          </p:nvPr>
        </p:nvSpPr>
        <p:spPr>
          <a:ln/>
        </p:spPr>
        <p:txBody>
          <a:bodyPr/>
          <a:lstStyle>
            <a:lvl1pPr>
              <a:defRPr/>
            </a:lvl1pPr>
          </a:lstStyle>
          <a:p>
            <a:endParaRPr lang="en-US" dirty="0"/>
          </a:p>
        </p:txBody>
      </p:sp>
      <p:sp>
        <p:nvSpPr>
          <p:cNvPr id="6"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2996971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2"/>
          <p:cNvSpPr>
            <a:spLocks noGrp="1" noChangeArrowheads="1"/>
          </p:cNvSpPr>
          <p:nvPr>
            <p:ph type="ftr" sz="quarter" idx="10"/>
          </p:nvPr>
        </p:nvSpPr>
        <p:spPr>
          <a:ln/>
        </p:spPr>
        <p:txBody>
          <a:bodyPr/>
          <a:lstStyle>
            <a:lvl1pPr>
              <a:defRPr/>
            </a:lvl1pPr>
          </a:lstStyle>
          <a:p>
            <a:endParaRPr lang="en-US" dirty="0"/>
          </a:p>
        </p:txBody>
      </p:sp>
      <p:sp>
        <p:nvSpPr>
          <p:cNvPr id="8"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1192346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Rectangle 2"/>
          <p:cNvSpPr>
            <a:spLocks noGrp="1" noChangeArrowheads="1"/>
          </p:cNvSpPr>
          <p:nvPr>
            <p:ph type="ftr" sz="quarter" idx="10"/>
          </p:nvPr>
        </p:nvSpPr>
        <p:spPr>
          <a:ln/>
        </p:spPr>
        <p:txBody>
          <a:bodyPr/>
          <a:lstStyle>
            <a:lvl1pPr>
              <a:defRPr/>
            </a:lvl1pPr>
          </a:lstStyle>
          <a:p>
            <a:endParaRPr lang="en-US" dirty="0"/>
          </a:p>
        </p:txBody>
      </p:sp>
      <p:sp>
        <p:nvSpPr>
          <p:cNvPr id="4"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3136395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endParaRPr lang="en-US" dirty="0"/>
          </a:p>
        </p:txBody>
      </p:sp>
      <p:sp>
        <p:nvSpPr>
          <p:cNvPr id="3"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1929763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endParaRPr lang="en-US" dirty="0"/>
          </a:p>
        </p:txBody>
      </p:sp>
      <p:sp>
        <p:nvSpPr>
          <p:cNvPr id="6"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2189398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endParaRPr lang="en-US" dirty="0"/>
          </a:p>
        </p:txBody>
      </p:sp>
      <p:sp>
        <p:nvSpPr>
          <p:cNvPr id="6" name="Rectangle 3"/>
          <p:cNvSpPr>
            <a:spLocks noGrp="1" noChangeArrowheads="1"/>
          </p:cNvSpPr>
          <p:nvPr>
            <p:ph type="sldNum" sz="quarter" idx="11"/>
          </p:nvPr>
        </p:nvSpPr>
        <p:spPr>
          <a:ln/>
        </p:spPr>
        <p:txBody>
          <a:bodyPr/>
          <a:lstStyle>
            <a:lvl1pPr>
              <a:defRPr/>
            </a:lvl1pPr>
          </a:lstStyle>
          <a:p>
            <a:fld id="{4B548ED0-F176-42C9-9552-3080C5B8C662}" type="slidenum">
              <a:rPr lang="en-US" smtClean="0"/>
              <a:pPr/>
              <a:t>‹#›</a:t>
            </a:fld>
            <a:endParaRPr lang="en-US" dirty="0"/>
          </a:p>
        </p:txBody>
      </p:sp>
    </p:spTree>
    <p:extLst>
      <p:ext uri="{BB962C8B-B14F-4D97-AF65-F5344CB8AC3E}">
        <p14:creationId xmlns="" xmlns:p14="http://schemas.microsoft.com/office/powerpoint/2010/main" val="61851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ftr" sz="quarter" idx="3"/>
          </p:nvPr>
        </p:nvSpPr>
        <p:spPr bwMode="auto">
          <a:xfrm>
            <a:off x="0" y="6642100"/>
            <a:ext cx="6048375"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000" i="1">
                <a:latin typeface="+mn-lt"/>
              </a:defRPr>
            </a:lvl1pPr>
          </a:lstStyle>
          <a:p>
            <a:endParaRPr lang="en-US" dirty="0"/>
          </a:p>
        </p:txBody>
      </p:sp>
      <p:sp>
        <p:nvSpPr>
          <p:cNvPr id="35843" name="Rectangle 3"/>
          <p:cNvSpPr>
            <a:spLocks noGrp="1" noChangeArrowheads="1"/>
          </p:cNvSpPr>
          <p:nvPr>
            <p:ph type="sldNum" sz="quarter" idx="4"/>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i="1"/>
            </a:lvl1pPr>
          </a:lstStyle>
          <a:p>
            <a:fld id="{4B548ED0-F176-42C9-9552-3080C5B8C662}" type="slidenum">
              <a:rPr lang="en-US" smtClean="0"/>
              <a:pPr/>
              <a:t>‹#›</a:t>
            </a:fld>
            <a:endParaRPr lang="en-US" dirty="0"/>
          </a:p>
        </p:txBody>
      </p:sp>
      <p:grpSp>
        <p:nvGrpSpPr>
          <p:cNvPr id="2" name="Group 4"/>
          <p:cNvGrpSpPr>
            <a:grpSpLocks/>
          </p:cNvGrpSpPr>
          <p:nvPr/>
        </p:nvGrpSpPr>
        <p:grpSpPr bwMode="auto">
          <a:xfrm>
            <a:off x="0" y="0"/>
            <a:ext cx="9144000" cy="546100"/>
            <a:chOff x="0" y="0"/>
            <a:chExt cx="5760" cy="344"/>
          </a:xfrm>
        </p:grpSpPr>
        <p:sp>
          <p:nvSpPr>
            <p:cNvPr id="1031"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2400" dirty="0">
                <a:latin typeface="Times New Roman" pitchFamily="18" charset="0"/>
              </a:endParaRPr>
            </a:p>
          </p:txBody>
        </p:sp>
        <p:sp>
          <p:nvSpPr>
            <p:cNvPr id="1032"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033"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1800" dirty="0">
                <a:solidFill>
                  <a:schemeClr val="hlink"/>
                </a:solidFill>
                <a:latin typeface="Arial" charset="0"/>
              </a:endParaRPr>
            </a:p>
          </p:txBody>
        </p:sp>
        <p:sp>
          <p:nvSpPr>
            <p:cNvPr id="1034"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1800" dirty="0">
                <a:solidFill>
                  <a:schemeClr val="hlink"/>
                </a:solidFill>
                <a:latin typeface="Arial" charset="0"/>
              </a:endParaRPr>
            </a:p>
          </p:txBody>
        </p:sp>
        <p:sp>
          <p:nvSpPr>
            <p:cNvPr id="1035"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1800" dirty="0">
                <a:solidFill>
                  <a:schemeClr val="accent2"/>
                </a:solidFill>
                <a:latin typeface="Arial" charset="0"/>
              </a:endParaRPr>
            </a:p>
          </p:txBody>
        </p:sp>
        <p:sp>
          <p:nvSpPr>
            <p:cNvPr id="1036"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1800" dirty="0">
                <a:solidFill>
                  <a:schemeClr val="hlink"/>
                </a:solidFill>
                <a:latin typeface="Arial" charset="0"/>
              </a:endParaRPr>
            </a:p>
          </p:txBody>
        </p:sp>
        <p:sp>
          <p:nvSpPr>
            <p:cNvPr id="1037"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2400" dirty="0">
                <a:latin typeface="Times New Roman" pitchFamily="18" charset="0"/>
              </a:endParaRPr>
            </a:p>
          </p:txBody>
        </p:sp>
        <p:sp>
          <p:nvSpPr>
            <p:cNvPr id="1038"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1800" dirty="0">
                <a:solidFill>
                  <a:schemeClr val="accent2"/>
                </a:solidFill>
                <a:latin typeface="Arial" charset="0"/>
              </a:endParaRPr>
            </a:p>
          </p:txBody>
        </p:sp>
        <p:sp>
          <p:nvSpPr>
            <p:cNvPr id="1039"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sz="1800" dirty="0">
                <a:solidFill>
                  <a:schemeClr val="accent2"/>
                </a:solidFill>
                <a:latin typeface="Arial" charset="0"/>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tr-TR" dirty="0" smtClean="0"/>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tr-TR" dirty="0" smtClean="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hdr="0" ftr="0" dt="0"/>
  <p:txStyles>
    <p:titleStyle>
      <a:lvl1pPr algn="l" rtl="0" eaLnBrk="1" fontAlgn="base" hangingPunct="1">
        <a:spcBef>
          <a:spcPct val="0"/>
        </a:spcBef>
        <a:spcAft>
          <a:spcPct val="0"/>
        </a:spcAft>
        <a:defRPr sz="4000" i="1">
          <a:solidFill>
            <a:schemeClr val="bg2"/>
          </a:solidFill>
          <a:latin typeface="+mj-lt"/>
          <a:ea typeface="+mj-ea"/>
          <a:cs typeface="+mj-cs"/>
        </a:defRPr>
      </a:lvl1pPr>
      <a:lvl2pPr algn="l" rtl="0" eaLnBrk="1" fontAlgn="base" hangingPunct="1">
        <a:spcBef>
          <a:spcPct val="0"/>
        </a:spcBef>
        <a:spcAft>
          <a:spcPct val="0"/>
        </a:spcAft>
        <a:defRPr sz="4000" i="1">
          <a:solidFill>
            <a:schemeClr val="bg2"/>
          </a:solidFill>
          <a:latin typeface="Lucida Bright" pitchFamily="18" charset="0"/>
        </a:defRPr>
      </a:lvl2pPr>
      <a:lvl3pPr algn="l" rtl="0" eaLnBrk="1" fontAlgn="base" hangingPunct="1">
        <a:spcBef>
          <a:spcPct val="0"/>
        </a:spcBef>
        <a:spcAft>
          <a:spcPct val="0"/>
        </a:spcAft>
        <a:defRPr sz="4000" i="1">
          <a:solidFill>
            <a:schemeClr val="bg2"/>
          </a:solidFill>
          <a:latin typeface="Lucida Bright" pitchFamily="18" charset="0"/>
        </a:defRPr>
      </a:lvl3pPr>
      <a:lvl4pPr algn="l" rtl="0" eaLnBrk="1" fontAlgn="base" hangingPunct="1">
        <a:spcBef>
          <a:spcPct val="0"/>
        </a:spcBef>
        <a:spcAft>
          <a:spcPct val="0"/>
        </a:spcAft>
        <a:defRPr sz="4000" i="1">
          <a:solidFill>
            <a:schemeClr val="bg2"/>
          </a:solidFill>
          <a:latin typeface="Lucida Bright" pitchFamily="18" charset="0"/>
        </a:defRPr>
      </a:lvl4pPr>
      <a:lvl5pPr algn="l" rtl="0" eaLnBrk="1" fontAlgn="base" hangingPunct="1">
        <a:spcBef>
          <a:spcPct val="0"/>
        </a:spcBef>
        <a:spcAft>
          <a:spcPct val="0"/>
        </a:spcAft>
        <a:defRPr sz="4000" i="1">
          <a:solidFill>
            <a:schemeClr val="bg2"/>
          </a:solidFill>
          <a:latin typeface="Lucida Bright" pitchFamily="18" charset="0"/>
        </a:defRPr>
      </a:lvl5pPr>
      <a:lvl6pPr marL="457200" algn="l" rtl="0" eaLnBrk="1" fontAlgn="base" hangingPunct="1">
        <a:spcBef>
          <a:spcPct val="0"/>
        </a:spcBef>
        <a:spcAft>
          <a:spcPct val="0"/>
        </a:spcAft>
        <a:defRPr sz="4000" i="1">
          <a:solidFill>
            <a:schemeClr val="bg2"/>
          </a:solidFill>
          <a:latin typeface="Lucida Bright" pitchFamily="18" charset="0"/>
        </a:defRPr>
      </a:lvl6pPr>
      <a:lvl7pPr marL="914400" algn="l" rtl="0" eaLnBrk="1" fontAlgn="base" hangingPunct="1">
        <a:spcBef>
          <a:spcPct val="0"/>
        </a:spcBef>
        <a:spcAft>
          <a:spcPct val="0"/>
        </a:spcAft>
        <a:defRPr sz="4000" i="1">
          <a:solidFill>
            <a:schemeClr val="bg2"/>
          </a:solidFill>
          <a:latin typeface="Lucida Bright" pitchFamily="18" charset="0"/>
        </a:defRPr>
      </a:lvl7pPr>
      <a:lvl8pPr marL="1371600" algn="l" rtl="0" eaLnBrk="1" fontAlgn="base" hangingPunct="1">
        <a:spcBef>
          <a:spcPct val="0"/>
        </a:spcBef>
        <a:spcAft>
          <a:spcPct val="0"/>
        </a:spcAft>
        <a:defRPr sz="4000" i="1">
          <a:solidFill>
            <a:schemeClr val="bg2"/>
          </a:solidFill>
          <a:latin typeface="Lucida Bright" pitchFamily="18" charset="0"/>
        </a:defRPr>
      </a:lvl8pPr>
      <a:lvl9pPr marL="1828800" algn="l" rtl="0" eaLnBrk="1" fontAlgn="base" hangingPunct="1">
        <a:spcBef>
          <a:spcPct val="0"/>
        </a:spcBef>
        <a:spcAft>
          <a:spcPct val="0"/>
        </a:spcAft>
        <a:defRPr sz="4000" i="1">
          <a:solidFill>
            <a:schemeClr val="bg2"/>
          </a:solidFill>
          <a:latin typeface="Lucida Bright" pitchFamily="18" charset="0"/>
        </a:defRPr>
      </a:lvl9pPr>
    </p:titleStyle>
    <p:bodyStyle>
      <a:lvl1pPr marL="342900" indent="-342900" algn="l" rtl="0" eaLnBrk="1" fontAlgn="base" hangingPunct="1">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000">
          <a:solidFill>
            <a:schemeClr val="tx1"/>
          </a:solidFill>
          <a:latin typeface="+mn-lt"/>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28800"/>
            <a:ext cx="9144000" cy="1894362"/>
          </a:xfrm>
        </p:spPr>
        <p:txBody>
          <a:bodyPr/>
          <a:lstStyle/>
          <a:p>
            <a:pPr algn="ctr"/>
            <a:r>
              <a:rPr lang="en-US" sz="4400" dirty="0" smtClean="0"/>
              <a:t>Machine Learning</a:t>
            </a:r>
            <a:endParaRPr lang="en-US" sz="4400" dirty="0"/>
          </a:p>
        </p:txBody>
      </p:sp>
      <p:sp>
        <p:nvSpPr>
          <p:cNvPr id="3" name="Subtitle 2"/>
          <p:cNvSpPr>
            <a:spLocks noGrp="1"/>
          </p:cNvSpPr>
          <p:nvPr>
            <p:ph type="subTitle" idx="1"/>
          </p:nvPr>
        </p:nvSpPr>
        <p:spPr>
          <a:xfrm>
            <a:off x="3962400" y="4191000"/>
            <a:ext cx="4876800" cy="1524000"/>
          </a:xfrm>
        </p:spPr>
        <p:txBody>
          <a:bodyPr>
            <a:noAutofit/>
          </a:bodyPr>
          <a:lstStyle/>
          <a:p>
            <a:pPr algn="just" rtl="1"/>
            <a:endParaRPr lang="en-US" sz="1800" dirty="0" smtClean="0">
              <a:latin typeface="Arial" pitchFamily="34" charset="0"/>
              <a:cs typeface="Arial" pitchFamily="34" charset="0"/>
            </a:endParaRPr>
          </a:p>
          <a:p>
            <a:pPr algn="just" rtl="1"/>
            <a:r>
              <a:rPr lang="fa-IR" sz="1800" dirty="0" smtClean="0">
                <a:latin typeface="Arial" pitchFamily="34" charset="0"/>
                <a:cs typeface="Arial" pitchFamily="34" charset="0"/>
              </a:rPr>
              <a:t>استاد :</a:t>
            </a:r>
            <a:endParaRPr lang="en-US" sz="1800" dirty="0" smtClean="0">
              <a:latin typeface="Arial" pitchFamily="34" charset="0"/>
              <a:cs typeface="Arial" pitchFamily="34" charset="0"/>
            </a:endParaRPr>
          </a:p>
          <a:p>
            <a:pPr algn="just" rtl="1"/>
            <a:r>
              <a:rPr lang="fa-IR" sz="1800" dirty="0" smtClean="0">
                <a:latin typeface="Arial" pitchFamily="34" charset="0"/>
                <a:cs typeface="Arial" pitchFamily="34" charset="0"/>
              </a:rPr>
              <a:t>     	خانم عبدی</a:t>
            </a:r>
          </a:p>
          <a:p>
            <a:pPr algn="just" rtl="1"/>
            <a:endParaRPr lang="fa-IR" sz="1800" dirty="0" smtClean="0">
              <a:latin typeface="Arial" pitchFamily="34" charset="0"/>
              <a:cs typeface="Arial" pitchFamily="34" charset="0"/>
            </a:endParaRPr>
          </a:p>
          <a:p>
            <a:pPr algn="just" rtl="1"/>
            <a:endParaRPr lang="fa-IR" sz="1800" dirty="0" smtClean="0">
              <a:latin typeface="Arial" pitchFamily="34" charset="0"/>
              <a:cs typeface="Arial" pitchFamily="34" charset="0"/>
            </a:endParaRPr>
          </a:p>
          <a:p>
            <a:pPr algn="just" rtl="1"/>
            <a:r>
              <a:rPr lang="fa-IR" sz="1800" dirty="0" smtClean="0">
                <a:latin typeface="Arial" pitchFamily="34" charset="0"/>
                <a:cs typeface="Arial" pitchFamily="34" charset="0"/>
              </a:rPr>
              <a:t>ارائه کننده :</a:t>
            </a:r>
          </a:p>
          <a:p>
            <a:pPr algn="just" rtl="1"/>
            <a:r>
              <a:rPr lang="fa-IR" sz="1800" dirty="0" smtClean="0">
                <a:latin typeface="Arial" pitchFamily="34" charset="0"/>
                <a:cs typeface="Arial" pitchFamily="34" charset="0"/>
              </a:rPr>
              <a:t>	داریوش حسن پور</a:t>
            </a:r>
          </a:p>
        </p:txBody>
      </p:sp>
      <p:sp>
        <p:nvSpPr>
          <p:cNvPr id="5" name="TextBox 4"/>
          <p:cNvSpPr txBox="1"/>
          <p:nvPr/>
        </p:nvSpPr>
        <p:spPr>
          <a:xfrm>
            <a:off x="0" y="6172200"/>
            <a:ext cx="9144000" cy="369332"/>
          </a:xfrm>
          <a:prstGeom prst="rect">
            <a:avLst/>
          </a:prstGeom>
          <a:noFill/>
        </p:spPr>
        <p:txBody>
          <a:bodyPr wrap="square" rtlCol="0">
            <a:spAutoFit/>
          </a:bodyPr>
          <a:lstStyle/>
          <a:p>
            <a:r>
              <a:rPr lang="fa-IR" dirty="0" smtClean="0"/>
              <a:t>بهار 92</a:t>
            </a:r>
            <a:endParaRPr lang="en-US" dirty="0"/>
          </a:p>
        </p:txBody>
      </p:sp>
      <p:pic>
        <p:nvPicPr>
          <p:cNvPr id="9" name="Picture 2"/>
          <p:cNvPicPr>
            <a:picLocks noChangeAspect="1" noChangeArrowheads="1"/>
          </p:cNvPicPr>
          <p:nvPr/>
        </p:nvPicPr>
        <p:blipFill>
          <a:blip r:embed="rId2"/>
          <a:srcRect/>
          <a:stretch>
            <a:fillRect/>
          </a:stretch>
        </p:blipFill>
        <p:spPr bwMode="auto">
          <a:xfrm>
            <a:off x="6692900" y="673100"/>
            <a:ext cx="2451100" cy="3594100"/>
          </a:xfrm>
          <a:prstGeom prst="rect">
            <a:avLst/>
          </a:prstGeom>
          <a:noFill/>
          <a:ln w="9525">
            <a:noFill/>
            <a:miter lim="800000"/>
            <a:headEnd/>
            <a:tailEnd/>
          </a:ln>
          <a:effectLst/>
        </p:spPr>
      </p:pic>
    </p:spTree>
  </p:cSld>
  <p:clrMapOvr>
    <a:masterClrMapping/>
  </p:clrMapOvr>
  <p:transition>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از یادگیری ماشین</a:t>
            </a:r>
            <a:endParaRPr lang="en-US" sz="2400" dirty="0">
              <a:cs typeface="2  Nazanin" pitchFamily="2" charset="-78"/>
            </a:endParaRPr>
          </a:p>
        </p:txBody>
      </p:sp>
      <p:sp>
        <p:nvSpPr>
          <p:cNvPr id="3" name="Content Placeholder 2"/>
          <p:cNvSpPr>
            <a:spLocks noGrp="1"/>
          </p:cNvSpPr>
          <p:nvPr>
            <p:ph idx="1"/>
          </p:nvPr>
        </p:nvSpPr>
        <p:spPr/>
        <p:txBody>
          <a:bodyPr>
            <a:normAutofit/>
          </a:bodyPr>
          <a:lstStyle/>
          <a:p>
            <a:pPr algn="just">
              <a:buNone/>
            </a:pPr>
            <a:endParaRPr lang="fa-IR" sz="1800" b="1" dirty="0" smtClean="0"/>
          </a:p>
          <a:p>
            <a:pPr algn="just">
              <a:buNone/>
            </a:pPr>
            <a:endParaRPr lang="fa-IR" sz="1800" b="1" dirty="0" smtClean="0"/>
          </a:p>
          <a:p>
            <a:pPr algn="just">
              <a:buNone/>
            </a:pPr>
            <a:endParaRPr lang="fa-IR" sz="1800" b="1" dirty="0" smtClean="0"/>
          </a:p>
          <a:p>
            <a:pPr algn="just">
              <a:buNone/>
            </a:pPr>
            <a:endParaRPr lang="fa-IR" sz="1800" b="1" dirty="0" smtClean="0"/>
          </a:p>
          <a:p>
            <a:pPr algn="just">
              <a:buFont typeface="Wingdings" pitchFamily="2" charset="2"/>
              <a:buChar char="v"/>
            </a:pPr>
            <a:r>
              <a:rPr lang="en-US" sz="1800" b="1" dirty="0" smtClean="0"/>
              <a:t>Association </a:t>
            </a:r>
            <a:r>
              <a:rPr lang="en-US" sz="1800" b="1" dirty="0" smtClean="0"/>
              <a:t>rule learning</a:t>
            </a:r>
          </a:p>
          <a:p>
            <a:pPr algn="just"/>
            <a:r>
              <a:rPr lang="en-US" sz="1800" b="1" dirty="0" smtClean="0">
                <a:solidFill>
                  <a:schemeClr val="bg1">
                    <a:lumMod val="85000"/>
                  </a:schemeClr>
                </a:solidFill>
              </a:rPr>
              <a:t>Artificial neural </a:t>
            </a:r>
            <a:r>
              <a:rPr lang="en-US" sz="1800" b="1" dirty="0" smtClean="0">
                <a:solidFill>
                  <a:schemeClr val="bg1">
                    <a:lumMod val="85000"/>
                  </a:schemeClr>
                </a:solidFill>
              </a:rPr>
              <a:t>networks</a:t>
            </a:r>
            <a:endParaRPr lang="en-US" sz="1800" b="1" dirty="0" smtClean="0">
              <a:solidFill>
                <a:schemeClr val="bg1">
                  <a:lumMod val="85000"/>
                </a:schemeClr>
              </a:solidFill>
            </a:endParaRPr>
          </a:p>
          <a:p>
            <a:pPr algn="just"/>
            <a:r>
              <a:rPr lang="en-US" sz="1800" b="1" dirty="0" smtClean="0">
                <a:solidFill>
                  <a:schemeClr val="bg1">
                    <a:lumMod val="85000"/>
                  </a:schemeClr>
                </a:solidFill>
              </a:rPr>
              <a:t>Clustering</a:t>
            </a:r>
            <a:endParaRPr lang="en-US" sz="1800" b="1" dirty="0" smtClean="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10</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4" end="4"/>
                                            </p:txEl>
                                          </p:spTgt>
                                        </p:tgtEl>
                                        <p:attrNameLst>
                                          <p:attrName>style.color</p:attrName>
                                        </p:attrNameLst>
                                      </p:cBhvr>
                                      <p:to>
                                        <a:schemeClr val="accent2"/>
                                      </p:to>
                                    </p:animClr>
                                    <p:animClr clrSpc="rgb">
                                      <p:cBhvr>
                                        <p:cTn id="7" dur="100" fill="hold"/>
                                        <p:tgtEl>
                                          <p:spTgt spid="3">
                                            <p:txEl>
                                              <p:pRg st="4" end="4"/>
                                            </p:txEl>
                                          </p:spTgt>
                                        </p:tgtEl>
                                        <p:attrNameLst>
                                          <p:attrName>fillcolor</p:attrName>
                                        </p:attrNameLst>
                                      </p:cBhvr>
                                      <p:to>
                                        <a:schemeClr val="accent2"/>
                                      </p:to>
                                    </p:animClr>
                                    <p:set>
                                      <p:cBhvr>
                                        <p:cTn id="8" dur="100" fill="hold"/>
                                        <p:tgtEl>
                                          <p:spTgt spid="3">
                                            <p:txEl>
                                              <p:pRg st="4" end="4"/>
                                            </p:txEl>
                                          </p:spTgt>
                                        </p:tgtEl>
                                        <p:attrNameLst>
                                          <p:attrName>fill.type</p:attrName>
                                        </p:attrNameLst>
                                      </p:cBhvr>
                                      <p:to>
                                        <p:strVal val="solid"/>
                                      </p:to>
                                    </p:set>
                                    <p:set>
                                      <p:cBhvr>
                                        <p:cTn id="9" dur="100" fill="hold"/>
                                        <p:tgtEl>
                                          <p:spTgt spid="3">
                                            <p:txEl>
                                              <p:pRg st="4" end="4"/>
                                            </p:txEl>
                                          </p:spTgt>
                                        </p:tgtEl>
                                        <p:attrNameLst>
                                          <p:attrName>fill.on</p:attrName>
                                        </p:attrNameLst>
                                      </p:cBhvr>
                                      <p:to>
                                        <p:strVal val="true"/>
                                      </p:to>
                                    </p:set>
                                    <p:animRot by="120000">
                                      <p:cBhvr>
                                        <p:cTn id="10" dur="100" fill="hold">
                                          <p:stCondLst>
                                            <p:cond delay="0"/>
                                          </p:stCondLst>
                                        </p:cTn>
                                        <p:tgtEl>
                                          <p:spTgt spid="3">
                                            <p:txEl>
                                              <p:pRg st="4" end="4"/>
                                            </p:txEl>
                                          </p:spTgt>
                                        </p:tgtEl>
                                        <p:attrNameLst>
                                          <p:attrName>r</p:attrName>
                                        </p:attrNameLst>
                                      </p:cBhvr>
                                    </p:animRot>
                                    <p:animRot by="-240000">
                                      <p:cBhvr>
                                        <p:cTn id="11" dur="200" fill="hold">
                                          <p:stCondLst>
                                            <p:cond delay="200"/>
                                          </p:stCondLst>
                                        </p:cTn>
                                        <p:tgtEl>
                                          <p:spTgt spid="3">
                                            <p:txEl>
                                              <p:pRg st="4" end="4"/>
                                            </p:txEl>
                                          </p:spTgt>
                                        </p:tgtEl>
                                        <p:attrNameLst>
                                          <p:attrName>r</p:attrName>
                                        </p:attrNameLst>
                                      </p:cBhvr>
                                    </p:animRot>
                                    <p:animRot by="240000">
                                      <p:cBhvr>
                                        <p:cTn id="12" dur="200" fill="hold">
                                          <p:stCondLst>
                                            <p:cond delay="400"/>
                                          </p:stCondLst>
                                        </p:cTn>
                                        <p:tgtEl>
                                          <p:spTgt spid="3">
                                            <p:txEl>
                                              <p:pRg st="4" end="4"/>
                                            </p:txEl>
                                          </p:spTgt>
                                        </p:tgtEl>
                                        <p:attrNameLst>
                                          <p:attrName>r</p:attrName>
                                        </p:attrNameLst>
                                      </p:cBhvr>
                                    </p:animRot>
                                    <p:animRot by="-240000">
                                      <p:cBhvr>
                                        <p:cTn id="13" dur="200" fill="hold">
                                          <p:stCondLst>
                                            <p:cond delay="600"/>
                                          </p:stCondLst>
                                        </p:cTn>
                                        <p:tgtEl>
                                          <p:spTgt spid="3">
                                            <p:txEl>
                                              <p:pRg st="4" end="4"/>
                                            </p:txEl>
                                          </p:spTgt>
                                        </p:tgtEl>
                                        <p:attrNameLst>
                                          <p:attrName>r</p:attrName>
                                        </p:attrNameLst>
                                      </p:cBhvr>
                                    </p:animRot>
                                    <p:animRot by="120000">
                                      <p:cBhvr>
                                        <p:cTn id="14" dur="200" fill="hold">
                                          <p:stCondLst>
                                            <p:cond delay="800"/>
                                          </p:stCondLst>
                                        </p:cTn>
                                        <p:tgtEl>
                                          <p:spTgt spid="3">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400" b="1" dirty="0" smtClean="0">
                <a:cs typeface="2  Nazanin" pitchFamily="2" charset="-78"/>
              </a:rPr>
              <a:t>Association rule learning</a:t>
            </a:r>
          </a:p>
        </p:txBody>
      </p:sp>
      <p:sp>
        <p:nvSpPr>
          <p:cNvPr id="4" name="Slide Number Placeholder 3"/>
          <p:cNvSpPr>
            <a:spLocks noGrp="1"/>
          </p:cNvSpPr>
          <p:nvPr>
            <p:ph type="sldNum" sz="quarter" idx="11"/>
          </p:nvPr>
        </p:nvSpPr>
        <p:spPr/>
        <p:txBody>
          <a:bodyPr/>
          <a:lstStyle/>
          <a:p>
            <a:fld id="{4B548ED0-F176-42C9-9552-3080C5B8C662}" type="slidenum">
              <a:rPr lang="en-US" smtClean="0"/>
              <a:pPr/>
              <a:t>11</a:t>
            </a:fld>
            <a:endParaRPr lang="en-US" dirty="0"/>
          </a:p>
        </p:txBody>
      </p:sp>
      <p:pic>
        <p:nvPicPr>
          <p:cNvPr id="2050" name="Picture 2" descr="D:\ml-pres\associatiomnRuleMining.JPG"/>
          <p:cNvPicPr>
            <a:picLocks noChangeAspect="1" noChangeArrowheads="1"/>
          </p:cNvPicPr>
          <p:nvPr/>
        </p:nvPicPr>
        <p:blipFill>
          <a:blip r:embed="rId2"/>
          <a:srcRect/>
          <a:stretch>
            <a:fillRect/>
          </a:stretch>
        </p:blipFill>
        <p:spPr bwMode="auto">
          <a:xfrm>
            <a:off x="152400" y="1600200"/>
            <a:ext cx="8534400" cy="3981450"/>
          </a:xfrm>
          <a:prstGeom prst="rect">
            <a:avLst/>
          </a:prstGeom>
          <a:noFill/>
        </p:spPr>
      </p:pic>
      <p:sp>
        <p:nvSpPr>
          <p:cNvPr id="5" name="Slide Number Placeholder 3"/>
          <p:cNvSpPr txBox="1">
            <a:spLocks/>
          </p:cNvSpPr>
          <p:nvPr/>
        </p:nvSpPr>
        <p:spPr bwMode="auto">
          <a:xfrm>
            <a:off x="6588125" y="6248400"/>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47282"/>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92862"/>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از یادگیری ماشین</a:t>
            </a:r>
            <a:endParaRPr lang="en-US" sz="2400" dirty="0">
              <a:cs typeface="2  Nazanin" pitchFamily="2" charset="-78"/>
            </a:endParaRPr>
          </a:p>
        </p:txBody>
      </p:sp>
      <p:sp>
        <p:nvSpPr>
          <p:cNvPr id="3" name="Content Placeholder 2"/>
          <p:cNvSpPr>
            <a:spLocks noGrp="1"/>
          </p:cNvSpPr>
          <p:nvPr>
            <p:ph idx="1"/>
          </p:nvPr>
        </p:nvSpPr>
        <p:spPr/>
        <p:txBody>
          <a:bodyPr>
            <a:normAutofit/>
          </a:bodyPr>
          <a:lstStyle/>
          <a:p>
            <a:pPr algn="just">
              <a:buNone/>
            </a:pPr>
            <a:endParaRPr lang="fa-IR" sz="1800" b="1" dirty="0" smtClean="0">
              <a:solidFill>
                <a:srgbClr val="92D050"/>
              </a:solidFill>
            </a:endParaRPr>
          </a:p>
          <a:p>
            <a:pPr algn="just">
              <a:buNone/>
            </a:pPr>
            <a:endParaRPr lang="fa-IR" sz="1800" b="1" dirty="0" smtClean="0">
              <a:solidFill>
                <a:srgbClr val="92D050"/>
              </a:solidFill>
            </a:endParaRPr>
          </a:p>
          <a:p>
            <a:pPr algn="just">
              <a:buNone/>
            </a:pPr>
            <a:endParaRPr lang="fa-IR" sz="1800" b="1" dirty="0" smtClean="0">
              <a:solidFill>
                <a:srgbClr val="92D050"/>
              </a:solidFill>
            </a:endParaRPr>
          </a:p>
          <a:p>
            <a:pPr algn="just">
              <a:buNone/>
            </a:pPr>
            <a:endParaRPr lang="en-US" sz="1800" b="1" dirty="0" smtClean="0">
              <a:solidFill>
                <a:srgbClr val="92D050"/>
              </a:solidFill>
            </a:endParaRPr>
          </a:p>
          <a:p>
            <a:pPr algn="just">
              <a:buClr>
                <a:srgbClr val="92D050"/>
              </a:buClr>
              <a:buFont typeface="Wingdings" pitchFamily="2" charset="2"/>
              <a:buChar char="ü"/>
            </a:pPr>
            <a:r>
              <a:rPr lang="en-US" sz="1800" b="1" dirty="0" smtClean="0">
                <a:solidFill>
                  <a:srgbClr val="92D050"/>
                </a:solidFill>
              </a:rPr>
              <a:t>Association rule learning</a:t>
            </a:r>
          </a:p>
          <a:p>
            <a:pPr algn="just">
              <a:buFont typeface="Wingdings" pitchFamily="2" charset="2"/>
              <a:buChar char="v"/>
            </a:pPr>
            <a:r>
              <a:rPr lang="en-US" sz="1800" b="1" dirty="0" smtClean="0"/>
              <a:t>Artificial neural </a:t>
            </a:r>
            <a:r>
              <a:rPr lang="en-US" sz="1800" b="1" dirty="0" smtClean="0"/>
              <a:t>networks</a:t>
            </a:r>
            <a:endParaRPr lang="en-US" sz="1800" b="1" dirty="0" smtClean="0">
              <a:solidFill>
                <a:schemeClr val="bg1">
                  <a:lumMod val="85000"/>
                </a:schemeClr>
              </a:solidFill>
            </a:endParaRPr>
          </a:p>
          <a:p>
            <a:pPr algn="just"/>
            <a:r>
              <a:rPr lang="en-US" sz="1800" b="1" dirty="0" smtClean="0">
                <a:solidFill>
                  <a:schemeClr val="bg1">
                    <a:lumMod val="85000"/>
                  </a:schemeClr>
                </a:solidFill>
              </a:rPr>
              <a:t>Clustering</a:t>
            </a:r>
            <a:endParaRPr lang="en-US" sz="1800" b="1" dirty="0" smtClean="0">
              <a:solidFill>
                <a:schemeClr val="bg1">
                  <a:lumMod val="85000"/>
                </a:schemeClr>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12</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5" end="5"/>
                                            </p:txEl>
                                          </p:spTgt>
                                        </p:tgtEl>
                                        <p:attrNameLst>
                                          <p:attrName>style.color</p:attrName>
                                        </p:attrNameLst>
                                      </p:cBhvr>
                                      <p:to>
                                        <a:schemeClr val="accent2"/>
                                      </p:to>
                                    </p:animClr>
                                    <p:animClr clrSpc="rgb">
                                      <p:cBhvr>
                                        <p:cTn id="7" dur="100" fill="hold"/>
                                        <p:tgtEl>
                                          <p:spTgt spid="3">
                                            <p:txEl>
                                              <p:pRg st="5" end="5"/>
                                            </p:txEl>
                                          </p:spTgt>
                                        </p:tgtEl>
                                        <p:attrNameLst>
                                          <p:attrName>fillcolor</p:attrName>
                                        </p:attrNameLst>
                                      </p:cBhvr>
                                      <p:to>
                                        <a:schemeClr val="accent2"/>
                                      </p:to>
                                    </p:animClr>
                                    <p:set>
                                      <p:cBhvr>
                                        <p:cTn id="8" dur="100" fill="hold"/>
                                        <p:tgtEl>
                                          <p:spTgt spid="3">
                                            <p:txEl>
                                              <p:pRg st="5" end="5"/>
                                            </p:txEl>
                                          </p:spTgt>
                                        </p:tgtEl>
                                        <p:attrNameLst>
                                          <p:attrName>fill.type</p:attrName>
                                        </p:attrNameLst>
                                      </p:cBhvr>
                                      <p:to>
                                        <p:strVal val="solid"/>
                                      </p:to>
                                    </p:set>
                                    <p:set>
                                      <p:cBhvr>
                                        <p:cTn id="9" dur="100" fill="hold"/>
                                        <p:tgtEl>
                                          <p:spTgt spid="3">
                                            <p:txEl>
                                              <p:pRg st="5" end="5"/>
                                            </p:txEl>
                                          </p:spTgt>
                                        </p:tgtEl>
                                        <p:attrNameLst>
                                          <p:attrName>fill.on</p:attrName>
                                        </p:attrNameLst>
                                      </p:cBhvr>
                                      <p:to>
                                        <p:strVal val="true"/>
                                      </p:to>
                                    </p:set>
                                    <p:animRot by="120000">
                                      <p:cBhvr>
                                        <p:cTn id="10" dur="100" fill="hold">
                                          <p:stCondLst>
                                            <p:cond delay="0"/>
                                          </p:stCondLst>
                                        </p:cTn>
                                        <p:tgtEl>
                                          <p:spTgt spid="3">
                                            <p:txEl>
                                              <p:pRg st="5" end="5"/>
                                            </p:txEl>
                                          </p:spTgt>
                                        </p:tgtEl>
                                        <p:attrNameLst>
                                          <p:attrName>r</p:attrName>
                                        </p:attrNameLst>
                                      </p:cBhvr>
                                    </p:animRot>
                                    <p:animRot by="-240000">
                                      <p:cBhvr>
                                        <p:cTn id="11" dur="200" fill="hold">
                                          <p:stCondLst>
                                            <p:cond delay="200"/>
                                          </p:stCondLst>
                                        </p:cTn>
                                        <p:tgtEl>
                                          <p:spTgt spid="3">
                                            <p:txEl>
                                              <p:pRg st="5" end="5"/>
                                            </p:txEl>
                                          </p:spTgt>
                                        </p:tgtEl>
                                        <p:attrNameLst>
                                          <p:attrName>r</p:attrName>
                                        </p:attrNameLst>
                                      </p:cBhvr>
                                    </p:animRot>
                                    <p:animRot by="240000">
                                      <p:cBhvr>
                                        <p:cTn id="12" dur="200" fill="hold">
                                          <p:stCondLst>
                                            <p:cond delay="400"/>
                                          </p:stCondLst>
                                        </p:cTn>
                                        <p:tgtEl>
                                          <p:spTgt spid="3">
                                            <p:txEl>
                                              <p:pRg st="5" end="5"/>
                                            </p:txEl>
                                          </p:spTgt>
                                        </p:tgtEl>
                                        <p:attrNameLst>
                                          <p:attrName>r</p:attrName>
                                        </p:attrNameLst>
                                      </p:cBhvr>
                                    </p:animRot>
                                    <p:animRot by="-240000">
                                      <p:cBhvr>
                                        <p:cTn id="13" dur="200" fill="hold">
                                          <p:stCondLst>
                                            <p:cond delay="600"/>
                                          </p:stCondLst>
                                        </p:cTn>
                                        <p:tgtEl>
                                          <p:spTgt spid="3">
                                            <p:txEl>
                                              <p:pRg st="5" end="5"/>
                                            </p:txEl>
                                          </p:spTgt>
                                        </p:tgtEl>
                                        <p:attrNameLst>
                                          <p:attrName>r</p:attrName>
                                        </p:attrNameLst>
                                      </p:cBhvr>
                                    </p:animRot>
                                    <p:animRot by="120000">
                                      <p:cBhvr>
                                        <p:cTn id="14" dur="200" fill="hold">
                                          <p:stCondLst>
                                            <p:cond delay="800"/>
                                          </p:stCondLst>
                                        </p:cTn>
                                        <p:tgtEl>
                                          <p:spTgt spid="3">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cs typeface="2  Nazanin" pitchFamily="2" charset="-78"/>
              </a:rPr>
              <a:t>Artificial neural networks</a:t>
            </a:r>
            <a:endParaRPr lang="en-US" sz="2400" dirty="0">
              <a:cs typeface="2  Nazanin" pitchFamily="2" charset="-78"/>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13</a:t>
            </a:fld>
            <a:endParaRPr lang="en-US" dirty="0"/>
          </a:p>
        </p:txBody>
      </p:sp>
      <p:pic>
        <p:nvPicPr>
          <p:cNvPr id="5122" name="Picture 2" descr="D:\ml-pres\newCerebrum_NN.gif"/>
          <p:cNvPicPr>
            <a:picLocks noChangeAspect="1" noChangeArrowheads="1"/>
          </p:cNvPicPr>
          <p:nvPr/>
        </p:nvPicPr>
        <p:blipFill>
          <a:blip r:embed="rId3"/>
          <a:srcRect/>
          <a:stretch>
            <a:fillRect/>
          </a:stretch>
        </p:blipFill>
        <p:spPr bwMode="auto">
          <a:xfrm>
            <a:off x="304800" y="1447800"/>
            <a:ext cx="7772400" cy="5232592"/>
          </a:xfrm>
          <a:prstGeom prst="rect">
            <a:avLst/>
          </a:prstGeom>
          <a:noFill/>
        </p:spPr>
      </p:pic>
      <p:sp>
        <p:nvSpPr>
          <p:cNvPr id="5" name="Slide Number Placeholder 3"/>
          <p:cNvSpPr txBox="1">
            <a:spLocks/>
          </p:cNvSpPr>
          <p:nvPr/>
        </p:nvSpPr>
        <p:spPr bwMode="auto">
          <a:xfrm>
            <a:off x="6588125" y="6248400"/>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47282"/>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92862"/>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Artificial neural networks</a:t>
            </a:r>
            <a:endParaRPr lang="en-US" sz="24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14</a:t>
            </a:fld>
            <a:endParaRPr lang="en-US" dirty="0"/>
          </a:p>
        </p:txBody>
      </p:sp>
      <p:pic>
        <p:nvPicPr>
          <p:cNvPr id="6146" name="Picture 2" descr="D:\ml-pres\Neuron_4.jpg"/>
          <p:cNvPicPr>
            <a:picLocks noChangeAspect="1" noChangeArrowheads="1"/>
          </p:cNvPicPr>
          <p:nvPr/>
        </p:nvPicPr>
        <p:blipFill>
          <a:blip r:embed="rId3"/>
          <a:srcRect/>
          <a:stretch>
            <a:fillRect/>
          </a:stretch>
        </p:blipFill>
        <p:spPr bwMode="auto">
          <a:xfrm>
            <a:off x="304800" y="1447800"/>
            <a:ext cx="7010400" cy="5257800"/>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Artificial neural networks</a:t>
            </a:r>
            <a:endParaRPr lang="en-US" sz="24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15</a:t>
            </a:fld>
            <a:endParaRPr lang="en-US" dirty="0"/>
          </a:p>
        </p:txBody>
      </p:sp>
      <p:pic>
        <p:nvPicPr>
          <p:cNvPr id="5" name="Picture 3" descr="D:\ml-pres\InterconnectedNeurons.png"/>
          <p:cNvPicPr>
            <a:picLocks noChangeAspect="1" noChangeArrowheads="1"/>
          </p:cNvPicPr>
          <p:nvPr/>
        </p:nvPicPr>
        <p:blipFill>
          <a:blip r:embed="rId3"/>
          <a:srcRect/>
          <a:stretch>
            <a:fillRect/>
          </a:stretch>
        </p:blipFill>
        <p:spPr bwMode="auto">
          <a:xfrm>
            <a:off x="228600" y="1676400"/>
            <a:ext cx="8445431" cy="3886200"/>
          </a:xfrm>
          <a:prstGeom prst="rect">
            <a:avLst/>
          </a:prstGeom>
          <a:noFill/>
        </p:spPr>
      </p:pic>
      <p:sp>
        <p:nvSpPr>
          <p:cNvPr id="7" name="Footer Placeholder 3"/>
          <p:cNvSpPr txBox="1">
            <a:spLocks/>
          </p:cNvSpPr>
          <p:nvPr/>
        </p:nvSpPr>
        <p:spPr bwMode="auto">
          <a:xfrm>
            <a:off x="550862" y="15240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8" name="Straight Connector 7"/>
          <p:cNvCxnSpPr/>
          <p:nvPr/>
        </p:nvCxnSpPr>
        <p:spPr>
          <a:xfrm>
            <a:off x="539750" y="639798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Artificial neural networks</a:t>
            </a:r>
            <a:endParaRPr lang="en-US" sz="24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16</a:t>
            </a:fld>
            <a:endParaRPr lang="en-US" dirty="0"/>
          </a:p>
        </p:txBody>
      </p:sp>
      <p:pic>
        <p:nvPicPr>
          <p:cNvPr id="4098" name="Picture 2" descr="D:\ml-pres\bneuronmodel.jpg"/>
          <p:cNvPicPr>
            <a:picLocks noChangeAspect="1" noChangeArrowheads="1"/>
          </p:cNvPicPr>
          <p:nvPr/>
        </p:nvPicPr>
        <p:blipFill>
          <a:blip r:embed="rId2"/>
          <a:srcRect/>
          <a:stretch>
            <a:fillRect/>
          </a:stretch>
        </p:blipFill>
        <p:spPr bwMode="auto">
          <a:xfrm>
            <a:off x="304800" y="1447800"/>
            <a:ext cx="7696200" cy="5131415"/>
          </a:xfrm>
          <a:prstGeom prst="rect">
            <a:avLst/>
          </a:prstGeom>
          <a:noFill/>
        </p:spPr>
      </p:pic>
      <p:sp>
        <p:nvSpPr>
          <p:cNvPr id="6"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7"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8" name="Straight Connector 7"/>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2" descr="C:\Users\milad\Downloads\images2.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119862" y="457200"/>
            <a:ext cx="3024138" cy="2265184"/>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pull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Artificial neural networks</a:t>
            </a:r>
          </a:p>
        </p:txBody>
      </p:sp>
      <p:sp>
        <p:nvSpPr>
          <p:cNvPr id="4" name="Slide Number Placeholder 3"/>
          <p:cNvSpPr>
            <a:spLocks noGrp="1"/>
          </p:cNvSpPr>
          <p:nvPr>
            <p:ph type="sldNum" sz="quarter" idx="11"/>
          </p:nvPr>
        </p:nvSpPr>
        <p:spPr/>
        <p:txBody>
          <a:bodyPr/>
          <a:lstStyle/>
          <a:p>
            <a:fld id="{4B548ED0-F176-42C9-9552-3080C5B8C662}" type="slidenum">
              <a:rPr lang="en-US" smtClean="0"/>
              <a:pPr/>
              <a:t>17</a:t>
            </a:fld>
            <a:endParaRPr lang="en-US" dirty="0"/>
          </a:p>
        </p:txBody>
      </p:sp>
      <p:pic>
        <p:nvPicPr>
          <p:cNvPr id="3074" name="Picture 2" descr="D:\ml-pres\NasaNeuralNetwork.jpg"/>
          <p:cNvPicPr>
            <a:picLocks noChangeAspect="1" noChangeArrowheads="1"/>
          </p:cNvPicPr>
          <p:nvPr/>
        </p:nvPicPr>
        <p:blipFill>
          <a:blip r:embed="rId3"/>
          <a:srcRect/>
          <a:stretch>
            <a:fillRect/>
          </a:stretch>
        </p:blipFill>
        <p:spPr bwMode="auto">
          <a:xfrm>
            <a:off x="228600" y="1447799"/>
            <a:ext cx="7924800" cy="4981303"/>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از یادگیری ماشین</a:t>
            </a:r>
            <a:endParaRPr lang="en-US" sz="2400" dirty="0">
              <a:cs typeface="2  Nazanin" pitchFamily="2" charset="-78"/>
            </a:endParaRPr>
          </a:p>
        </p:txBody>
      </p:sp>
      <p:sp>
        <p:nvSpPr>
          <p:cNvPr id="3" name="Content Placeholder 2"/>
          <p:cNvSpPr>
            <a:spLocks noGrp="1"/>
          </p:cNvSpPr>
          <p:nvPr>
            <p:ph idx="1"/>
          </p:nvPr>
        </p:nvSpPr>
        <p:spPr/>
        <p:txBody>
          <a:bodyPr>
            <a:normAutofit/>
          </a:bodyPr>
          <a:lstStyle/>
          <a:p>
            <a:pPr algn="just">
              <a:buClr>
                <a:srgbClr val="92D050"/>
              </a:buClr>
              <a:buNone/>
            </a:pPr>
            <a:endParaRPr lang="fa-IR" sz="1800" b="1" dirty="0" smtClean="0">
              <a:solidFill>
                <a:srgbClr val="92D050"/>
              </a:solidFill>
            </a:endParaRPr>
          </a:p>
          <a:p>
            <a:pPr algn="just">
              <a:buClr>
                <a:srgbClr val="92D050"/>
              </a:buClr>
              <a:buNone/>
            </a:pPr>
            <a:endParaRPr lang="fa-IR" sz="1800" b="1" dirty="0" smtClean="0">
              <a:solidFill>
                <a:srgbClr val="92D050"/>
              </a:solidFill>
            </a:endParaRPr>
          </a:p>
          <a:p>
            <a:pPr algn="just">
              <a:buClr>
                <a:srgbClr val="92D050"/>
              </a:buClr>
              <a:buNone/>
            </a:pPr>
            <a:endParaRPr lang="fa-IR" sz="1800" b="1" dirty="0" smtClean="0">
              <a:solidFill>
                <a:srgbClr val="92D050"/>
              </a:solidFill>
            </a:endParaRPr>
          </a:p>
          <a:p>
            <a:pPr algn="just">
              <a:buClr>
                <a:srgbClr val="92D050"/>
              </a:buClr>
              <a:buNone/>
            </a:pPr>
            <a:endParaRPr lang="en-US" sz="1800" b="1" dirty="0" smtClean="0">
              <a:solidFill>
                <a:srgbClr val="92D050"/>
              </a:solidFill>
            </a:endParaRPr>
          </a:p>
          <a:p>
            <a:pPr algn="just">
              <a:buClr>
                <a:srgbClr val="92D050"/>
              </a:buClr>
              <a:buFont typeface="Wingdings" pitchFamily="2" charset="2"/>
              <a:buChar char="ü"/>
            </a:pPr>
            <a:r>
              <a:rPr lang="en-US" sz="1800" b="1" dirty="0" smtClean="0">
                <a:solidFill>
                  <a:srgbClr val="92D050"/>
                </a:solidFill>
              </a:rPr>
              <a:t>Association rule learning</a:t>
            </a:r>
          </a:p>
          <a:p>
            <a:pPr algn="just">
              <a:buClr>
                <a:srgbClr val="92D050"/>
              </a:buClr>
              <a:buFont typeface="Wingdings" pitchFamily="2" charset="2"/>
              <a:buChar char="ü"/>
            </a:pPr>
            <a:r>
              <a:rPr lang="en-US" sz="1800" b="1" dirty="0" smtClean="0">
                <a:solidFill>
                  <a:srgbClr val="92D050"/>
                </a:solidFill>
              </a:rPr>
              <a:t>Artificial neural </a:t>
            </a:r>
            <a:r>
              <a:rPr lang="en-US" sz="1800" b="1" dirty="0" smtClean="0">
                <a:solidFill>
                  <a:srgbClr val="92D050"/>
                </a:solidFill>
              </a:rPr>
              <a:t>networks</a:t>
            </a:r>
            <a:endParaRPr lang="en-US" sz="1800" b="1" dirty="0" smtClean="0">
              <a:solidFill>
                <a:srgbClr val="92D050"/>
              </a:solidFill>
            </a:endParaRPr>
          </a:p>
          <a:p>
            <a:pPr algn="just">
              <a:buFont typeface="Wingdings" pitchFamily="2" charset="2"/>
              <a:buChar char="v"/>
            </a:pPr>
            <a:r>
              <a:rPr lang="en-US" sz="1800" b="1" dirty="0" smtClean="0"/>
              <a:t>Clustering</a:t>
            </a:r>
            <a:endParaRPr lang="en-US" sz="1800" b="1" dirty="0" smtClean="0"/>
          </a:p>
        </p:txBody>
      </p:sp>
      <p:sp>
        <p:nvSpPr>
          <p:cNvPr id="4" name="Slide Number Placeholder 3"/>
          <p:cNvSpPr>
            <a:spLocks noGrp="1"/>
          </p:cNvSpPr>
          <p:nvPr>
            <p:ph type="sldNum" sz="quarter" idx="11"/>
          </p:nvPr>
        </p:nvSpPr>
        <p:spPr/>
        <p:txBody>
          <a:bodyPr/>
          <a:lstStyle/>
          <a:p>
            <a:fld id="{4B548ED0-F176-42C9-9552-3080C5B8C662}" type="slidenum">
              <a:rPr lang="en-US" smtClean="0"/>
              <a:pPr/>
              <a:t>18</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3">
                                            <p:txEl>
                                              <p:pRg st="6" end="6"/>
                                            </p:txEl>
                                          </p:spTgt>
                                        </p:tgtEl>
                                        <p:attrNameLst>
                                          <p:attrName>style.color</p:attrName>
                                        </p:attrNameLst>
                                      </p:cBhvr>
                                      <p:to>
                                        <a:schemeClr val="accent2"/>
                                      </p:to>
                                    </p:animClr>
                                    <p:animClr clrSpc="rgb">
                                      <p:cBhvr>
                                        <p:cTn id="7" dur="100" fill="hold"/>
                                        <p:tgtEl>
                                          <p:spTgt spid="3">
                                            <p:txEl>
                                              <p:pRg st="6" end="6"/>
                                            </p:txEl>
                                          </p:spTgt>
                                        </p:tgtEl>
                                        <p:attrNameLst>
                                          <p:attrName>fillcolor</p:attrName>
                                        </p:attrNameLst>
                                      </p:cBhvr>
                                      <p:to>
                                        <a:schemeClr val="accent2"/>
                                      </p:to>
                                    </p:animClr>
                                    <p:set>
                                      <p:cBhvr>
                                        <p:cTn id="8" dur="100" fill="hold"/>
                                        <p:tgtEl>
                                          <p:spTgt spid="3">
                                            <p:txEl>
                                              <p:pRg st="6" end="6"/>
                                            </p:txEl>
                                          </p:spTgt>
                                        </p:tgtEl>
                                        <p:attrNameLst>
                                          <p:attrName>fill.type</p:attrName>
                                        </p:attrNameLst>
                                      </p:cBhvr>
                                      <p:to>
                                        <p:strVal val="solid"/>
                                      </p:to>
                                    </p:set>
                                    <p:set>
                                      <p:cBhvr>
                                        <p:cTn id="9" dur="100" fill="hold"/>
                                        <p:tgtEl>
                                          <p:spTgt spid="3">
                                            <p:txEl>
                                              <p:pRg st="6" end="6"/>
                                            </p:txEl>
                                          </p:spTgt>
                                        </p:tgtEl>
                                        <p:attrNameLst>
                                          <p:attrName>fill.on</p:attrName>
                                        </p:attrNameLst>
                                      </p:cBhvr>
                                      <p:to>
                                        <p:strVal val="true"/>
                                      </p:to>
                                    </p:set>
                                    <p:animRot by="120000">
                                      <p:cBhvr>
                                        <p:cTn id="10" dur="100" fill="hold">
                                          <p:stCondLst>
                                            <p:cond delay="0"/>
                                          </p:stCondLst>
                                        </p:cTn>
                                        <p:tgtEl>
                                          <p:spTgt spid="3">
                                            <p:txEl>
                                              <p:pRg st="6" end="6"/>
                                            </p:txEl>
                                          </p:spTgt>
                                        </p:tgtEl>
                                        <p:attrNameLst>
                                          <p:attrName>r</p:attrName>
                                        </p:attrNameLst>
                                      </p:cBhvr>
                                    </p:animRot>
                                    <p:animRot by="-240000">
                                      <p:cBhvr>
                                        <p:cTn id="11" dur="200" fill="hold">
                                          <p:stCondLst>
                                            <p:cond delay="200"/>
                                          </p:stCondLst>
                                        </p:cTn>
                                        <p:tgtEl>
                                          <p:spTgt spid="3">
                                            <p:txEl>
                                              <p:pRg st="6" end="6"/>
                                            </p:txEl>
                                          </p:spTgt>
                                        </p:tgtEl>
                                        <p:attrNameLst>
                                          <p:attrName>r</p:attrName>
                                        </p:attrNameLst>
                                      </p:cBhvr>
                                    </p:animRot>
                                    <p:animRot by="240000">
                                      <p:cBhvr>
                                        <p:cTn id="12" dur="200" fill="hold">
                                          <p:stCondLst>
                                            <p:cond delay="400"/>
                                          </p:stCondLst>
                                        </p:cTn>
                                        <p:tgtEl>
                                          <p:spTgt spid="3">
                                            <p:txEl>
                                              <p:pRg st="6" end="6"/>
                                            </p:txEl>
                                          </p:spTgt>
                                        </p:tgtEl>
                                        <p:attrNameLst>
                                          <p:attrName>r</p:attrName>
                                        </p:attrNameLst>
                                      </p:cBhvr>
                                    </p:animRot>
                                    <p:animRot by="-240000">
                                      <p:cBhvr>
                                        <p:cTn id="13" dur="200" fill="hold">
                                          <p:stCondLst>
                                            <p:cond delay="600"/>
                                          </p:stCondLst>
                                        </p:cTn>
                                        <p:tgtEl>
                                          <p:spTgt spid="3">
                                            <p:txEl>
                                              <p:pRg st="6" end="6"/>
                                            </p:txEl>
                                          </p:spTgt>
                                        </p:tgtEl>
                                        <p:attrNameLst>
                                          <p:attrName>r</p:attrName>
                                        </p:attrNameLst>
                                      </p:cBhvr>
                                    </p:animRot>
                                    <p:animRot by="120000">
                                      <p:cBhvr>
                                        <p:cTn id="14" dur="200" fill="hold">
                                          <p:stCondLst>
                                            <p:cond delay="800"/>
                                          </p:stCondLst>
                                        </p:cTn>
                                        <p:tgtEl>
                                          <p:spTgt spid="3">
                                            <p:txEl>
                                              <p:pRg st="6" end="6"/>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400" b="1" dirty="0" smtClean="0"/>
              <a:t>Clustering</a:t>
            </a:r>
            <a:endParaRPr lang="en-US" sz="24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19</a:t>
            </a:fld>
            <a:endParaRPr lang="en-US" dirty="0"/>
          </a:p>
        </p:txBody>
      </p:sp>
      <p:pic>
        <p:nvPicPr>
          <p:cNvPr id="7171" name="Picture 3" descr="D:\ml-pres\cluster-examples-2.jpg"/>
          <p:cNvPicPr>
            <a:picLocks noChangeAspect="1" noChangeArrowheads="1"/>
          </p:cNvPicPr>
          <p:nvPr/>
        </p:nvPicPr>
        <p:blipFill>
          <a:blip r:embed="rId2"/>
          <a:srcRect/>
          <a:stretch>
            <a:fillRect/>
          </a:stretch>
        </p:blipFill>
        <p:spPr bwMode="auto">
          <a:xfrm>
            <a:off x="304799" y="1600200"/>
            <a:ext cx="8299427" cy="3962400"/>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2</a:t>
            </a:fld>
            <a:endParaRPr lang="en-US" dirty="0"/>
          </a:p>
        </p:txBody>
      </p:sp>
      <p:sp>
        <p:nvSpPr>
          <p:cNvPr id="5" name="Rectangle 2"/>
          <p:cNvSpPr txBox="1">
            <a:spLocks noChangeArrowheads="1"/>
          </p:cNvSpPr>
          <p:nvPr/>
        </p:nvSpPr>
        <p:spPr bwMode="auto">
          <a:xfrm>
            <a:off x="251520" y="228600"/>
            <a:ext cx="8640960" cy="6675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fa-IR" sz="2400" b="0" i="0" u="none" strike="noStrike" kern="0" cap="none" spc="0" normalizeH="0" baseline="0" noProof="0" smtClean="0">
                <a:ln>
                  <a:noFill/>
                </a:ln>
                <a:solidFill>
                  <a:schemeClr val="bg2"/>
                </a:solidFill>
                <a:effectLst>
                  <a:outerShdw blurRad="38100" dist="38100" dir="2700000" algn="tl">
                    <a:srgbClr val="000000">
                      <a:alpha val="43137"/>
                    </a:srgbClr>
                  </a:outerShdw>
                </a:effectLst>
                <a:uLnTx/>
                <a:uFillTx/>
                <a:latin typeface="+mj-lt"/>
                <a:ea typeface="+mj-ea"/>
                <a:cs typeface="2  Titr" pitchFamily="2" charset="-78"/>
              </a:rPr>
              <a:t>فهرست</a:t>
            </a:r>
            <a:endParaRPr kumimoji="0" lang="tr-TR" sz="2400" b="0" i="0" u="none" strike="noStrike" kern="0" cap="none" spc="0" normalizeH="0" baseline="0" noProof="0" dirty="0" smtClean="0">
              <a:ln>
                <a:noFill/>
              </a:ln>
              <a:solidFill>
                <a:schemeClr val="bg2"/>
              </a:solidFill>
              <a:effectLst>
                <a:outerShdw blurRad="38100" dist="38100" dir="2700000" algn="tl">
                  <a:srgbClr val="000000">
                    <a:alpha val="43137"/>
                  </a:srgbClr>
                </a:outerShdw>
              </a:effectLst>
              <a:uLnTx/>
              <a:uFillTx/>
              <a:latin typeface="+mj-lt"/>
              <a:ea typeface="+mj-ea"/>
              <a:cs typeface="2  Titr" pitchFamily="2" charset="-78"/>
            </a:endParaRPr>
          </a:p>
        </p:txBody>
      </p:sp>
      <p:sp>
        <p:nvSpPr>
          <p:cNvPr id="6"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7"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8" name="Straight Connector 7"/>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3"/>
          <p:cNvSpPr txBox="1">
            <a:spLocks noChangeArrowheads="1"/>
          </p:cNvSpPr>
          <p:nvPr/>
        </p:nvSpPr>
        <p:spPr bwMode="auto">
          <a:xfrm>
            <a:off x="1033264" y="968152"/>
            <a:ext cx="7211144" cy="46805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marR="0" lvl="0" indent="-342900" algn="r" defTabSz="914400" rtl="1" eaLnBrk="1" fontAlgn="base" latinLnBrk="0" hangingPunct="1">
              <a:lnSpc>
                <a:spcPts val="2000"/>
              </a:lnSpc>
              <a:spcBef>
                <a:spcPct val="20000"/>
              </a:spcBef>
              <a:spcAft>
                <a:spcPct val="0"/>
              </a:spcAft>
              <a:buClr>
                <a:schemeClr val="bg2"/>
              </a:buClr>
              <a:buSzPct val="60000"/>
              <a:buFont typeface="Wingdings" pitchFamily="2" charset="2"/>
              <a:buChar char="n"/>
              <a:tabLst/>
              <a:defRPr/>
            </a:pPr>
            <a:r>
              <a:rPr kumimoji="0" lang="fa-IR" sz="1400" b="0" i="0" u="none" strike="noStrike" kern="0" cap="none" spc="0" normalizeH="0" baseline="0" noProof="0" dirty="0" smtClean="0">
                <a:ln>
                  <a:noFill/>
                </a:ln>
                <a:solidFill>
                  <a:schemeClr val="tx1"/>
                </a:solidFill>
                <a:effectLst/>
                <a:uLnTx/>
                <a:uFillTx/>
                <a:latin typeface="+mn-lt"/>
                <a:ea typeface="+mn-ea"/>
                <a:cs typeface="2  Nazanin" pitchFamily="2" charset="-78"/>
              </a:rPr>
              <a:t>یادگیری ماشین چیست؟</a:t>
            </a:r>
            <a:endParaRPr kumimoji="0" lang="en-US" sz="1400" b="0" i="0" u="none" strike="noStrike" kern="0" cap="none" spc="0" normalizeH="0" baseline="0" noProof="0" dirty="0" smtClean="0">
              <a:ln>
                <a:noFill/>
              </a:ln>
              <a:solidFill>
                <a:schemeClr val="tx1"/>
              </a:solidFill>
              <a:effectLst/>
              <a:uLnTx/>
              <a:uFillTx/>
              <a:latin typeface="+mn-lt"/>
              <a:ea typeface="+mn-ea"/>
              <a:cs typeface="2  Nazanin" pitchFamily="2" charset="-78"/>
            </a:endParaRPr>
          </a:p>
          <a:p>
            <a:pPr marL="342900" lvl="0" indent="-342900" algn="r" rtl="1" fontAlgn="base">
              <a:lnSpc>
                <a:spcPts val="2000"/>
              </a:lnSpc>
              <a:spcBef>
                <a:spcPct val="20000"/>
              </a:spcBef>
              <a:spcAft>
                <a:spcPct val="0"/>
              </a:spcAft>
              <a:buClr>
                <a:schemeClr val="bg2"/>
              </a:buClr>
              <a:buSzPct val="60000"/>
              <a:buFont typeface="Wingdings" pitchFamily="2" charset="2"/>
              <a:buChar char="n"/>
            </a:pPr>
            <a:r>
              <a:rPr lang="fa-IR" sz="1400" kern="0" dirty="0" smtClean="0">
                <a:cs typeface="2  Nazanin" pitchFamily="2" charset="-78"/>
              </a:rPr>
              <a:t>تعریف یادگیری ماشین</a:t>
            </a:r>
          </a:p>
          <a:p>
            <a:pPr marL="342900" marR="0" lvl="0" indent="-342900" algn="r" defTabSz="914400" rtl="1" eaLnBrk="1" fontAlgn="base" latinLnBrk="0" hangingPunct="1">
              <a:lnSpc>
                <a:spcPts val="2000"/>
              </a:lnSpc>
              <a:spcBef>
                <a:spcPct val="20000"/>
              </a:spcBef>
              <a:spcAft>
                <a:spcPct val="0"/>
              </a:spcAft>
              <a:buClr>
                <a:schemeClr val="bg2"/>
              </a:buClr>
              <a:buSzPct val="60000"/>
              <a:buFont typeface="Wingdings" pitchFamily="2" charset="2"/>
              <a:buChar char="n"/>
              <a:tabLst/>
              <a:defRPr/>
            </a:pPr>
            <a:r>
              <a:rPr kumimoji="0" lang="fa-IR" sz="1400" b="0" i="0" u="none" strike="noStrike" kern="0" cap="none" spc="0" normalizeH="0" baseline="0" noProof="0" dirty="0" smtClean="0">
                <a:ln>
                  <a:noFill/>
                </a:ln>
                <a:solidFill>
                  <a:schemeClr val="tx1"/>
                </a:solidFill>
                <a:effectLst/>
                <a:uLnTx/>
                <a:uFillTx/>
                <a:latin typeface="+mn-lt"/>
                <a:ea typeface="+mn-ea"/>
                <a:cs typeface="2  Nazanin" pitchFamily="2" charset="-78"/>
              </a:rPr>
              <a:t>انواع یادگیری</a:t>
            </a:r>
            <a:r>
              <a:rPr kumimoji="0" lang="fa-IR" sz="1400" b="0" i="0" u="none" strike="noStrike" kern="0" cap="none" spc="0" normalizeH="0" noProof="0" dirty="0" smtClean="0">
                <a:ln>
                  <a:noFill/>
                </a:ln>
                <a:solidFill>
                  <a:schemeClr val="tx1"/>
                </a:solidFill>
                <a:effectLst/>
                <a:uLnTx/>
                <a:uFillTx/>
                <a:latin typeface="+mn-lt"/>
                <a:ea typeface="+mn-ea"/>
                <a:cs typeface="2  Nazanin" pitchFamily="2" charset="-78"/>
              </a:rPr>
              <a:t> ها</a:t>
            </a:r>
          </a:p>
          <a:p>
            <a:pPr marL="342900" marR="0" lvl="0" indent="-342900" algn="r" defTabSz="914400" rtl="1" eaLnBrk="1" fontAlgn="base" latinLnBrk="0" hangingPunct="1">
              <a:lnSpc>
                <a:spcPts val="2000"/>
              </a:lnSpc>
              <a:spcBef>
                <a:spcPct val="20000"/>
              </a:spcBef>
              <a:spcAft>
                <a:spcPct val="0"/>
              </a:spcAft>
              <a:buClr>
                <a:schemeClr val="bg2"/>
              </a:buClr>
              <a:buSzPct val="60000"/>
              <a:buFont typeface="Wingdings" pitchFamily="2" charset="2"/>
              <a:buChar char="n"/>
              <a:tabLst/>
              <a:defRPr/>
            </a:pPr>
            <a:r>
              <a:rPr lang="fa-IR" sz="1400" kern="0" baseline="0" dirty="0" smtClean="0">
                <a:cs typeface="2  Nazanin" pitchFamily="2" charset="-78"/>
              </a:rPr>
              <a:t>موارد استفاده از یادگیری ماشین</a:t>
            </a:r>
            <a:endParaRPr lang="en-US" sz="1400" kern="0" dirty="0" smtClean="0">
              <a:cs typeface="2  Nazanin" pitchFamily="2" charset="-78"/>
            </a:endParaRPr>
          </a:p>
          <a:p>
            <a:pPr marL="800100" lvl="1"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Association Rule Learning</a:t>
            </a:r>
          </a:p>
          <a:p>
            <a:pPr marL="800100" lvl="1"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Artificial Neural </a:t>
            </a:r>
            <a:r>
              <a:rPr lang="en-US" sz="1400" kern="0" dirty="0" smtClean="0">
                <a:cs typeface="2  Nazanin" pitchFamily="2" charset="-78"/>
              </a:rPr>
              <a:t>Network</a:t>
            </a:r>
            <a:endParaRPr lang="en-US" sz="1400" kern="0" dirty="0" smtClean="0">
              <a:cs typeface="2  Nazanin" pitchFamily="2" charset="-78"/>
            </a:endParaRPr>
          </a:p>
          <a:p>
            <a:pPr marL="800100" lvl="1"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Clustering</a:t>
            </a:r>
            <a:endParaRPr lang="en-US" sz="1400" kern="0" dirty="0" smtClean="0">
              <a:cs typeface="2  Nazanin" pitchFamily="2" charset="-78"/>
            </a:endParaRPr>
          </a:p>
          <a:p>
            <a:pPr marL="342900" indent="-342900" algn="r" rtl="1" fontAlgn="base">
              <a:lnSpc>
                <a:spcPts val="2000"/>
              </a:lnSpc>
              <a:spcBef>
                <a:spcPct val="20000"/>
              </a:spcBef>
              <a:spcAft>
                <a:spcPct val="0"/>
              </a:spcAft>
              <a:buClr>
                <a:schemeClr val="bg2"/>
              </a:buClr>
              <a:buSzPct val="60000"/>
              <a:buFont typeface="Wingdings" pitchFamily="2" charset="2"/>
              <a:buChar char="n"/>
            </a:pPr>
            <a:r>
              <a:rPr lang="fa-IR" sz="1400" kern="0" dirty="0" smtClean="0">
                <a:cs typeface="2  Nazanin" pitchFamily="2" charset="-78"/>
              </a:rPr>
              <a:t>مثالی از </a:t>
            </a:r>
            <a:r>
              <a:rPr lang="fa-IR" sz="1400" kern="0" dirty="0" smtClean="0">
                <a:cs typeface="2  Nazanin" pitchFamily="2" charset="-78"/>
              </a:rPr>
              <a:t>یادگیری</a:t>
            </a:r>
            <a:endParaRPr lang="fa-IR" sz="1400" kern="0" dirty="0" smtClean="0">
              <a:cs typeface="2  Nazanin" pitchFamily="2" charset="-78"/>
            </a:endParaRPr>
          </a:p>
          <a:p>
            <a:pPr marL="800100" lvl="1"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Linear regression With One Variable</a:t>
            </a:r>
          </a:p>
          <a:p>
            <a:pPr marL="1257300" lvl="2"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Data/Train Set</a:t>
            </a:r>
          </a:p>
          <a:p>
            <a:pPr marL="1257300" lvl="2"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Hypothesis</a:t>
            </a:r>
          </a:p>
          <a:p>
            <a:pPr marL="1257300" lvl="2"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Cost Function</a:t>
            </a:r>
          </a:p>
          <a:p>
            <a:pPr marL="1257300" lvl="2" indent="-342900" algn="r" rtl="1" fontAlgn="base">
              <a:lnSpc>
                <a:spcPts val="2000"/>
              </a:lnSpc>
              <a:spcBef>
                <a:spcPct val="20000"/>
              </a:spcBef>
              <a:spcAft>
                <a:spcPct val="0"/>
              </a:spcAft>
              <a:buClr>
                <a:schemeClr val="bg2"/>
              </a:buClr>
              <a:buSzPct val="60000"/>
              <a:buFont typeface="Wingdings" pitchFamily="2" charset="2"/>
              <a:buChar char="n"/>
            </a:pPr>
            <a:r>
              <a:rPr lang="en-US" sz="1400" kern="0" dirty="0" smtClean="0">
                <a:cs typeface="2  Nazanin" pitchFamily="2" charset="-78"/>
              </a:rPr>
              <a:t>Gradient Decent Algorithm</a:t>
            </a:r>
          </a:p>
          <a:p>
            <a:pPr marL="342900" indent="-342900" algn="r" rtl="1" fontAlgn="base">
              <a:lnSpc>
                <a:spcPts val="2000"/>
              </a:lnSpc>
              <a:spcBef>
                <a:spcPct val="20000"/>
              </a:spcBef>
              <a:spcAft>
                <a:spcPct val="0"/>
              </a:spcAft>
              <a:buClr>
                <a:schemeClr val="bg2"/>
              </a:buClr>
              <a:buSzPct val="60000"/>
              <a:buFont typeface="Wingdings" pitchFamily="2" charset="2"/>
              <a:buChar char="n"/>
            </a:pPr>
            <a:r>
              <a:rPr lang="fa-IR" sz="1400" kern="0" dirty="0" smtClean="0">
                <a:cs typeface="2  Nazanin" pitchFamily="2" charset="-78"/>
              </a:rPr>
              <a:t>برخی از کابردهای موفق یادگیری ماشین</a:t>
            </a:r>
          </a:p>
          <a:p>
            <a:pPr marL="342900" indent="-342900" algn="r" rtl="1" fontAlgn="base">
              <a:lnSpc>
                <a:spcPts val="2000"/>
              </a:lnSpc>
              <a:spcBef>
                <a:spcPct val="20000"/>
              </a:spcBef>
              <a:spcAft>
                <a:spcPct val="0"/>
              </a:spcAft>
              <a:buClr>
                <a:schemeClr val="bg2"/>
              </a:buClr>
              <a:buSzPct val="60000"/>
              <a:buFont typeface="Wingdings" pitchFamily="2" charset="2"/>
              <a:buChar char="n"/>
            </a:pPr>
            <a:r>
              <a:rPr kumimoji="0" lang="fa-IR" sz="1400" b="0" i="0" u="none" strike="noStrike" kern="0" cap="none" spc="0" normalizeH="0" baseline="0" noProof="0" dirty="0" smtClean="0">
                <a:ln>
                  <a:noFill/>
                </a:ln>
                <a:solidFill>
                  <a:schemeClr val="tx1"/>
                </a:solidFill>
                <a:effectLst/>
                <a:uLnTx/>
                <a:uFillTx/>
                <a:latin typeface="+mn-lt"/>
                <a:ea typeface="+mn-ea"/>
                <a:cs typeface="2  Nazanin" pitchFamily="2" charset="-78"/>
              </a:rPr>
              <a:t>منابع</a:t>
            </a:r>
            <a:endParaRPr kumimoji="0" lang="fa-IR" sz="1400" b="0" i="0" u="none" strike="noStrike" kern="0" cap="none" spc="0" normalizeH="0" baseline="0" noProof="0" dirty="0" smtClean="0">
              <a:ln>
                <a:noFill/>
              </a:ln>
              <a:solidFill>
                <a:schemeClr val="tx1"/>
              </a:solidFill>
              <a:effectLst/>
              <a:uLnTx/>
              <a:uFillTx/>
              <a:latin typeface="+mn-lt"/>
              <a:ea typeface="+mn-ea"/>
              <a:cs typeface="2  Nazanin" pitchFamily="2" charset="-78"/>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randombar(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randombar(horizontal)">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randombar(horizontal)">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randombar(horizontal)">
                                      <p:cBhvr>
                                        <p:cTn id="22" dur="500"/>
                                        <p:tgtEl>
                                          <p:spTgt spid="9">
                                            <p:txEl>
                                              <p:pRg st="3" end="3"/>
                                            </p:txEl>
                                          </p:spTgt>
                                        </p:tgtEl>
                                      </p:cBhvr>
                                    </p:animEffect>
                                  </p:childTnLst>
                                </p:cTn>
                              </p:par>
                            </p:childTnLst>
                          </p:cTn>
                        </p:par>
                        <p:par>
                          <p:cTn id="23" fill="hold">
                            <p:stCondLst>
                              <p:cond delay="500"/>
                            </p:stCondLst>
                            <p:childTnLst>
                              <p:par>
                                <p:cTn id="24" presetID="14" presetClass="entr" presetSubtype="10" fill="hold" nodeType="afterEffect">
                                  <p:stCondLst>
                                    <p:cond delay="0"/>
                                  </p:stCondLst>
                                  <p:childTnLst>
                                    <p:set>
                                      <p:cBhvr>
                                        <p:cTn id="25" dur="1" fill="hold">
                                          <p:stCondLst>
                                            <p:cond delay="0"/>
                                          </p:stCondLst>
                                        </p:cTn>
                                        <p:tgtEl>
                                          <p:spTgt spid="9">
                                            <p:txEl>
                                              <p:pRg st="4" end="4"/>
                                            </p:txEl>
                                          </p:spTgt>
                                        </p:tgtEl>
                                        <p:attrNameLst>
                                          <p:attrName>style.visibility</p:attrName>
                                        </p:attrNameLst>
                                      </p:cBhvr>
                                      <p:to>
                                        <p:strVal val="visible"/>
                                      </p:to>
                                    </p:set>
                                    <p:animEffect transition="in" filter="randombar(horizontal)">
                                      <p:cBhvr>
                                        <p:cTn id="26" dur="500"/>
                                        <p:tgtEl>
                                          <p:spTgt spid="9">
                                            <p:txEl>
                                              <p:pRg st="4" end="4"/>
                                            </p:txEl>
                                          </p:spTgt>
                                        </p:tgtEl>
                                      </p:cBhvr>
                                    </p:animEffect>
                                  </p:childTnLst>
                                </p:cTn>
                              </p:par>
                            </p:childTnLst>
                          </p:cTn>
                        </p:par>
                        <p:par>
                          <p:cTn id="27" fill="hold">
                            <p:stCondLst>
                              <p:cond delay="1000"/>
                            </p:stCondLst>
                            <p:childTnLst>
                              <p:par>
                                <p:cTn id="28" presetID="14" presetClass="entr" presetSubtype="10" fill="hold" nodeType="after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randombar(horizontal)">
                                      <p:cBhvr>
                                        <p:cTn id="30" dur="500"/>
                                        <p:tgtEl>
                                          <p:spTgt spid="9">
                                            <p:txEl>
                                              <p:pRg st="5" end="5"/>
                                            </p:txEl>
                                          </p:spTgt>
                                        </p:tgtEl>
                                      </p:cBhvr>
                                    </p:animEffect>
                                  </p:childTnLst>
                                </p:cTn>
                              </p:par>
                            </p:childTnLst>
                          </p:cTn>
                        </p:par>
                        <p:par>
                          <p:cTn id="31" fill="hold">
                            <p:stCondLst>
                              <p:cond delay="1500"/>
                            </p:stCondLst>
                            <p:childTnLst>
                              <p:par>
                                <p:cTn id="32" presetID="14" presetClass="entr" presetSubtype="10" fill="hold" nodeType="afterEffect">
                                  <p:stCondLst>
                                    <p:cond delay="0"/>
                                  </p:stCondLst>
                                  <p:childTnLst>
                                    <p:set>
                                      <p:cBhvr>
                                        <p:cTn id="33" dur="1" fill="hold">
                                          <p:stCondLst>
                                            <p:cond delay="0"/>
                                          </p:stCondLst>
                                        </p:cTn>
                                        <p:tgtEl>
                                          <p:spTgt spid="9">
                                            <p:txEl>
                                              <p:pRg st="6" end="6"/>
                                            </p:txEl>
                                          </p:spTgt>
                                        </p:tgtEl>
                                        <p:attrNameLst>
                                          <p:attrName>style.visibility</p:attrName>
                                        </p:attrNameLst>
                                      </p:cBhvr>
                                      <p:to>
                                        <p:strVal val="visible"/>
                                      </p:to>
                                    </p:set>
                                    <p:animEffect transition="in" filter="randombar(horizontal)">
                                      <p:cBhvr>
                                        <p:cTn id="34" dur="500"/>
                                        <p:tgtEl>
                                          <p:spTgt spid="9">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animEffect transition="in" filter="randombar(horizontal)">
                                      <p:cBhvr>
                                        <p:cTn id="39" dur="500"/>
                                        <p:tgtEl>
                                          <p:spTgt spid="9">
                                            <p:txEl>
                                              <p:pRg st="7" end="7"/>
                                            </p:txEl>
                                          </p:spTgt>
                                        </p:tgtEl>
                                      </p:cBhvr>
                                    </p:animEffect>
                                  </p:childTnLst>
                                </p:cTn>
                              </p:par>
                            </p:childTnLst>
                          </p:cTn>
                        </p:par>
                        <p:par>
                          <p:cTn id="40" fill="hold">
                            <p:stCondLst>
                              <p:cond delay="500"/>
                            </p:stCondLst>
                            <p:childTnLst>
                              <p:par>
                                <p:cTn id="41" presetID="14" presetClass="entr" presetSubtype="10" fill="hold" nodeType="after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animEffect transition="in" filter="randombar(horizontal)">
                                      <p:cBhvr>
                                        <p:cTn id="43" dur="500"/>
                                        <p:tgtEl>
                                          <p:spTgt spid="9">
                                            <p:txEl>
                                              <p:pRg st="8" end="8"/>
                                            </p:txEl>
                                          </p:spTgt>
                                        </p:tgtEl>
                                      </p:cBhvr>
                                    </p:animEffect>
                                  </p:childTnLst>
                                </p:cTn>
                              </p:par>
                            </p:childTnLst>
                          </p:cTn>
                        </p:par>
                        <p:par>
                          <p:cTn id="44" fill="hold">
                            <p:stCondLst>
                              <p:cond delay="1000"/>
                            </p:stCondLst>
                            <p:childTnLst>
                              <p:par>
                                <p:cTn id="45" presetID="14" presetClass="entr" presetSubtype="10" fill="hold" nodeType="afterEffect">
                                  <p:stCondLst>
                                    <p:cond delay="0"/>
                                  </p:stCondLst>
                                  <p:childTnLst>
                                    <p:set>
                                      <p:cBhvr>
                                        <p:cTn id="46" dur="1" fill="hold">
                                          <p:stCondLst>
                                            <p:cond delay="0"/>
                                          </p:stCondLst>
                                        </p:cTn>
                                        <p:tgtEl>
                                          <p:spTgt spid="9">
                                            <p:txEl>
                                              <p:pRg st="9" end="9"/>
                                            </p:txEl>
                                          </p:spTgt>
                                        </p:tgtEl>
                                        <p:attrNameLst>
                                          <p:attrName>style.visibility</p:attrName>
                                        </p:attrNameLst>
                                      </p:cBhvr>
                                      <p:to>
                                        <p:strVal val="visible"/>
                                      </p:to>
                                    </p:set>
                                    <p:animEffect transition="in" filter="randombar(horizontal)">
                                      <p:cBhvr>
                                        <p:cTn id="47" dur="500"/>
                                        <p:tgtEl>
                                          <p:spTgt spid="9">
                                            <p:txEl>
                                              <p:pRg st="9" end="9"/>
                                            </p:txEl>
                                          </p:spTgt>
                                        </p:tgtEl>
                                      </p:cBhvr>
                                    </p:animEffect>
                                  </p:childTnLst>
                                </p:cTn>
                              </p:par>
                            </p:childTnLst>
                          </p:cTn>
                        </p:par>
                        <p:par>
                          <p:cTn id="48" fill="hold">
                            <p:stCondLst>
                              <p:cond delay="1500"/>
                            </p:stCondLst>
                            <p:childTnLst>
                              <p:par>
                                <p:cTn id="49" presetID="14" presetClass="entr" presetSubtype="10" fill="hold" nodeType="afterEffect">
                                  <p:stCondLst>
                                    <p:cond delay="0"/>
                                  </p:stCondLst>
                                  <p:childTnLst>
                                    <p:set>
                                      <p:cBhvr>
                                        <p:cTn id="50" dur="1" fill="hold">
                                          <p:stCondLst>
                                            <p:cond delay="0"/>
                                          </p:stCondLst>
                                        </p:cTn>
                                        <p:tgtEl>
                                          <p:spTgt spid="9">
                                            <p:txEl>
                                              <p:pRg st="10" end="10"/>
                                            </p:txEl>
                                          </p:spTgt>
                                        </p:tgtEl>
                                        <p:attrNameLst>
                                          <p:attrName>style.visibility</p:attrName>
                                        </p:attrNameLst>
                                      </p:cBhvr>
                                      <p:to>
                                        <p:strVal val="visible"/>
                                      </p:to>
                                    </p:set>
                                    <p:animEffect transition="in" filter="randombar(horizontal)">
                                      <p:cBhvr>
                                        <p:cTn id="51" dur="500"/>
                                        <p:tgtEl>
                                          <p:spTgt spid="9">
                                            <p:txEl>
                                              <p:pRg st="10" end="10"/>
                                            </p:txEl>
                                          </p:spTgt>
                                        </p:tgtEl>
                                      </p:cBhvr>
                                    </p:animEffect>
                                  </p:childTnLst>
                                </p:cTn>
                              </p:par>
                            </p:childTnLst>
                          </p:cTn>
                        </p:par>
                        <p:par>
                          <p:cTn id="52" fill="hold">
                            <p:stCondLst>
                              <p:cond delay="2000"/>
                            </p:stCondLst>
                            <p:childTnLst>
                              <p:par>
                                <p:cTn id="53" presetID="14" presetClass="entr" presetSubtype="10" fill="hold" nodeType="afterEffect">
                                  <p:stCondLst>
                                    <p:cond delay="0"/>
                                  </p:stCondLst>
                                  <p:childTnLst>
                                    <p:set>
                                      <p:cBhvr>
                                        <p:cTn id="54" dur="1" fill="hold">
                                          <p:stCondLst>
                                            <p:cond delay="0"/>
                                          </p:stCondLst>
                                        </p:cTn>
                                        <p:tgtEl>
                                          <p:spTgt spid="9">
                                            <p:txEl>
                                              <p:pRg st="11" end="11"/>
                                            </p:txEl>
                                          </p:spTgt>
                                        </p:tgtEl>
                                        <p:attrNameLst>
                                          <p:attrName>style.visibility</p:attrName>
                                        </p:attrNameLst>
                                      </p:cBhvr>
                                      <p:to>
                                        <p:strVal val="visible"/>
                                      </p:to>
                                    </p:set>
                                    <p:animEffect transition="in" filter="randombar(horizontal)">
                                      <p:cBhvr>
                                        <p:cTn id="55" dur="500"/>
                                        <p:tgtEl>
                                          <p:spTgt spid="9">
                                            <p:txEl>
                                              <p:pRg st="11" end="11"/>
                                            </p:txEl>
                                          </p:spTgt>
                                        </p:tgtEl>
                                      </p:cBhvr>
                                    </p:animEffect>
                                  </p:childTnLst>
                                </p:cTn>
                              </p:par>
                            </p:childTnLst>
                          </p:cTn>
                        </p:par>
                        <p:par>
                          <p:cTn id="56" fill="hold">
                            <p:stCondLst>
                              <p:cond delay="2500"/>
                            </p:stCondLst>
                            <p:childTnLst>
                              <p:par>
                                <p:cTn id="57" presetID="14" presetClass="entr" presetSubtype="10" fill="hold" nodeType="afterEffect">
                                  <p:stCondLst>
                                    <p:cond delay="0"/>
                                  </p:stCondLst>
                                  <p:childTnLst>
                                    <p:set>
                                      <p:cBhvr>
                                        <p:cTn id="58" dur="1" fill="hold">
                                          <p:stCondLst>
                                            <p:cond delay="0"/>
                                          </p:stCondLst>
                                        </p:cTn>
                                        <p:tgtEl>
                                          <p:spTgt spid="9">
                                            <p:txEl>
                                              <p:pRg st="12" end="12"/>
                                            </p:txEl>
                                          </p:spTgt>
                                        </p:tgtEl>
                                        <p:attrNameLst>
                                          <p:attrName>style.visibility</p:attrName>
                                        </p:attrNameLst>
                                      </p:cBhvr>
                                      <p:to>
                                        <p:strVal val="visible"/>
                                      </p:to>
                                    </p:set>
                                    <p:animEffect transition="in" filter="randombar(horizontal)">
                                      <p:cBhvr>
                                        <p:cTn id="59" dur="500"/>
                                        <p:tgtEl>
                                          <p:spTgt spid="9">
                                            <p:txEl>
                                              <p:pRg st="12" end="1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9">
                                            <p:txEl>
                                              <p:pRg st="13" end="13"/>
                                            </p:txEl>
                                          </p:spTgt>
                                        </p:tgtEl>
                                        <p:attrNameLst>
                                          <p:attrName>style.visibility</p:attrName>
                                        </p:attrNameLst>
                                      </p:cBhvr>
                                      <p:to>
                                        <p:strVal val="visible"/>
                                      </p:to>
                                    </p:set>
                                    <p:animEffect transition="in" filter="randombar(horizontal)">
                                      <p:cBhvr>
                                        <p:cTn id="64" dur="500"/>
                                        <p:tgtEl>
                                          <p:spTgt spid="9">
                                            <p:txEl>
                                              <p:pRg st="13" end="1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nodeType="clickEffect">
                                  <p:stCondLst>
                                    <p:cond delay="0"/>
                                  </p:stCondLst>
                                  <p:childTnLst>
                                    <p:set>
                                      <p:cBhvr>
                                        <p:cTn id="68" dur="1" fill="hold">
                                          <p:stCondLst>
                                            <p:cond delay="0"/>
                                          </p:stCondLst>
                                        </p:cTn>
                                        <p:tgtEl>
                                          <p:spTgt spid="9">
                                            <p:txEl>
                                              <p:pRg st="14" end="14"/>
                                            </p:txEl>
                                          </p:spTgt>
                                        </p:tgtEl>
                                        <p:attrNameLst>
                                          <p:attrName>style.visibility</p:attrName>
                                        </p:attrNameLst>
                                      </p:cBhvr>
                                      <p:to>
                                        <p:strVal val="visible"/>
                                      </p:to>
                                    </p:set>
                                    <p:animEffect transition="in" filter="randombar(horizontal)">
                                      <p:cBhvr>
                                        <p:cTn id="69" dur="500"/>
                                        <p:tgtEl>
                                          <p:spTgt spid="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t>موارد استفاده از یادگیری ماشین</a:t>
            </a:r>
            <a:endParaRPr lang="en-US" sz="2400" dirty="0"/>
          </a:p>
        </p:txBody>
      </p:sp>
      <p:sp>
        <p:nvSpPr>
          <p:cNvPr id="3" name="Content Placeholder 2"/>
          <p:cNvSpPr>
            <a:spLocks noGrp="1"/>
          </p:cNvSpPr>
          <p:nvPr>
            <p:ph idx="1"/>
          </p:nvPr>
        </p:nvSpPr>
        <p:spPr/>
        <p:txBody>
          <a:bodyPr>
            <a:normAutofit/>
          </a:bodyPr>
          <a:lstStyle/>
          <a:p>
            <a:pPr algn="just">
              <a:buClr>
                <a:srgbClr val="92D050"/>
              </a:buClr>
              <a:buNone/>
            </a:pPr>
            <a:endParaRPr lang="fa-IR" sz="1800" b="1" dirty="0" smtClean="0">
              <a:solidFill>
                <a:srgbClr val="92D050"/>
              </a:solidFill>
            </a:endParaRPr>
          </a:p>
          <a:p>
            <a:pPr algn="just">
              <a:buClr>
                <a:srgbClr val="92D050"/>
              </a:buClr>
              <a:buNone/>
            </a:pPr>
            <a:endParaRPr lang="fa-IR" sz="1800" b="1" dirty="0" smtClean="0">
              <a:solidFill>
                <a:srgbClr val="92D050"/>
              </a:solidFill>
            </a:endParaRPr>
          </a:p>
          <a:p>
            <a:pPr algn="just">
              <a:buClr>
                <a:srgbClr val="92D050"/>
              </a:buClr>
              <a:buNone/>
            </a:pPr>
            <a:endParaRPr lang="en-US" sz="1800" b="1" dirty="0" smtClean="0">
              <a:solidFill>
                <a:srgbClr val="92D050"/>
              </a:solidFill>
            </a:endParaRPr>
          </a:p>
          <a:p>
            <a:pPr algn="just">
              <a:buClr>
                <a:srgbClr val="92D050"/>
              </a:buClr>
              <a:buFont typeface="Wingdings" pitchFamily="2" charset="2"/>
              <a:buChar char="ü"/>
            </a:pPr>
            <a:r>
              <a:rPr lang="en-US" sz="1800" b="1" dirty="0" smtClean="0">
                <a:solidFill>
                  <a:srgbClr val="92D050"/>
                </a:solidFill>
              </a:rPr>
              <a:t>Association rule learning</a:t>
            </a:r>
          </a:p>
          <a:p>
            <a:pPr algn="just">
              <a:buClr>
                <a:srgbClr val="92D050"/>
              </a:buClr>
              <a:buFont typeface="Wingdings" pitchFamily="2" charset="2"/>
              <a:buChar char="ü"/>
            </a:pPr>
            <a:r>
              <a:rPr lang="en-US" sz="1800" b="1" dirty="0" smtClean="0">
                <a:solidFill>
                  <a:srgbClr val="92D050"/>
                </a:solidFill>
              </a:rPr>
              <a:t>Artificial neural </a:t>
            </a:r>
            <a:r>
              <a:rPr lang="en-US" sz="1800" b="1" dirty="0" smtClean="0">
                <a:solidFill>
                  <a:srgbClr val="92D050"/>
                </a:solidFill>
              </a:rPr>
              <a:t>networks</a:t>
            </a:r>
            <a:endParaRPr lang="en-US" sz="1800" b="1" dirty="0" smtClean="0">
              <a:solidFill>
                <a:srgbClr val="92D050"/>
              </a:solidFill>
            </a:endParaRPr>
          </a:p>
          <a:p>
            <a:pPr algn="just">
              <a:buClr>
                <a:srgbClr val="92D050"/>
              </a:buClr>
              <a:buFont typeface="Wingdings" pitchFamily="2" charset="2"/>
              <a:buChar char="ü"/>
            </a:pPr>
            <a:r>
              <a:rPr lang="en-US" sz="1800" b="1" dirty="0" smtClean="0">
                <a:solidFill>
                  <a:srgbClr val="92D050"/>
                </a:solidFill>
              </a:rPr>
              <a:t>Clustering</a:t>
            </a:r>
            <a:endParaRPr lang="en-US" sz="1800" b="1" dirty="0" smtClean="0">
              <a:solidFill>
                <a:srgbClr val="92D050"/>
              </a:solidFill>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20</a:t>
            </a:fld>
            <a:endParaRPr lang="en-US" dirty="0"/>
          </a:p>
        </p:txBody>
      </p:sp>
      <p:sp>
        <p:nvSpPr>
          <p:cNvPr id="5" name="Slide Number Placeholder 3"/>
          <p:cNvSpPr txBox="1">
            <a:spLocks/>
          </p:cNvSpPr>
          <p:nvPr/>
        </p:nvSpPr>
        <p:spPr bwMode="auto">
          <a:xfrm>
            <a:off x="6588125" y="6248400"/>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47282"/>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92862"/>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21</a:t>
            </a:fld>
            <a:endParaRPr lang="en-US" dirty="0"/>
          </a:p>
        </p:txBody>
      </p:sp>
      <p:sp>
        <p:nvSpPr>
          <p:cNvPr id="7" name="Rectangle 6"/>
          <p:cNvSpPr/>
          <p:nvPr/>
        </p:nvSpPr>
        <p:spPr>
          <a:xfrm>
            <a:off x="609600" y="2971800"/>
            <a:ext cx="8001000" cy="461665"/>
          </a:xfrm>
          <a:prstGeom prst="rect">
            <a:avLst/>
          </a:prstGeom>
        </p:spPr>
        <p:txBody>
          <a:bodyPr wrap="square">
            <a:spAutoFit/>
          </a:bodyPr>
          <a:lstStyle/>
          <a:p>
            <a:pPr algn="ctr"/>
            <a:r>
              <a:rPr lang="en-US" cap="small" dirty="0" smtClean="0">
                <a:solidFill>
                  <a:schemeClr val="tx2"/>
                </a:solidFill>
                <a:latin typeface="+mj-lt"/>
                <a:ea typeface="+mj-ea"/>
                <a:cs typeface="2  Nazanin" pitchFamily="2" charset="-78"/>
              </a:rPr>
              <a:t>(Supervised Learning)</a:t>
            </a:r>
            <a:r>
              <a:rPr lang="fa-IR" sz="2400" cap="small" dirty="0" smtClean="0">
                <a:solidFill>
                  <a:schemeClr val="tx2"/>
                </a:solidFill>
                <a:latin typeface="+mj-lt"/>
                <a:ea typeface="+mj-ea"/>
                <a:cs typeface="2  Nazanin" pitchFamily="2" charset="-78"/>
              </a:rPr>
              <a:t>مثالی </a:t>
            </a:r>
            <a:r>
              <a:rPr lang="fa-IR" sz="2400" cap="small" dirty="0" smtClean="0">
                <a:solidFill>
                  <a:schemeClr val="tx2"/>
                </a:solidFill>
                <a:latin typeface="+mj-lt"/>
                <a:ea typeface="+mj-ea"/>
                <a:cs typeface="2  Nazanin" pitchFamily="2" charset="-78"/>
              </a:rPr>
              <a:t>از یادگیری با </a:t>
            </a:r>
            <a:r>
              <a:rPr lang="fa-IR" sz="2400" cap="small" dirty="0" smtClean="0">
                <a:solidFill>
                  <a:schemeClr val="tx2"/>
                </a:solidFill>
                <a:latin typeface="+mj-lt"/>
                <a:ea typeface="+mj-ea"/>
                <a:cs typeface="2  Nazanin" pitchFamily="2" charset="-78"/>
              </a:rPr>
              <a:t>ناظر</a:t>
            </a:r>
            <a:endParaRPr lang="en-US" sz="2400" cap="small" dirty="0" smtClean="0">
              <a:solidFill>
                <a:schemeClr val="tx2"/>
              </a:solidFill>
              <a:latin typeface="+mj-lt"/>
              <a:ea typeface="+mj-ea"/>
              <a:cs typeface="2  Nazanin" pitchFamily="2" charset="-78"/>
            </a:endParaRPr>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8" name="Straight Connector 7"/>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newsfla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38400"/>
            <a:ext cx="7924800" cy="1143000"/>
          </a:xfrm>
        </p:spPr>
        <p:txBody>
          <a:bodyPr/>
          <a:lstStyle/>
          <a:p>
            <a:pPr algn="ctr"/>
            <a:r>
              <a:rPr lang="en-US" sz="3200" b="1" i="0" dirty="0" smtClean="0"/>
              <a:t>Linear Regression With One Variable</a:t>
            </a:r>
            <a:endParaRPr lang="en-US" sz="3200" b="1" i="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22</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مثالی از یادگیری با نظر</a:t>
            </a:r>
            <a:endParaRPr lang="en-US" sz="2400" dirty="0">
              <a:cs typeface="2  Nazanin" pitchFamily="2" charset="-78"/>
            </a:endParaRPr>
          </a:p>
        </p:txBody>
      </p:sp>
      <p:sp>
        <p:nvSpPr>
          <p:cNvPr id="4" name="Slide Number Placeholder 3"/>
          <p:cNvSpPr>
            <a:spLocks noGrp="1"/>
          </p:cNvSpPr>
          <p:nvPr>
            <p:ph type="sldNum" sz="quarter" idx="11"/>
          </p:nvPr>
        </p:nvSpPr>
        <p:spPr/>
        <p:txBody>
          <a:bodyPr/>
          <a:lstStyle/>
          <a:p>
            <a:fld id="{4B548ED0-F176-42C9-9552-3080C5B8C662}" type="slidenum">
              <a:rPr lang="en-US" smtClean="0"/>
              <a:pPr/>
              <a:t>23</a:t>
            </a:fld>
            <a:endParaRPr lang="en-US" dirty="0"/>
          </a:p>
        </p:txBody>
      </p:sp>
      <p:sp>
        <p:nvSpPr>
          <p:cNvPr id="6" name="Rectangle 3"/>
          <p:cNvSpPr txBox="1">
            <a:spLocks noChangeArrowheads="1"/>
          </p:cNvSpPr>
          <p:nvPr/>
        </p:nvSpPr>
        <p:spPr>
          <a:xfrm>
            <a:off x="457200" y="1719263"/>
            <a:ext cx="8229600" cy="4411662"/>
          </a:xfrm>
          <a:prstGeom prst="rect">
            <a:avLst/>
          </a:prstGeom>
        </p:spPr>
        <p:txBody>
          <a:bodyPr vert="horz">
            <a:normAutofit/>
          </a:bodyPr>
          <a:lstStyle/>
          <a:p>
            <a:pPr marL="274320" marR="0" lvl="0" indent="-274320" algn="r" defTabSz="914400" rtl="1" eaLnBrk="1" fontAlgn="auto" latinLnBrk="0" hangingPunct="1">
              <a:lnSpc>
                <a:spcPct val="100000"/>
              </a:lnSpc>
              <a:spcBef>
                <a:spcPts val="600"/>
              </a:spcBef>
              <a:spcAft>
                <a:spcPts val="0"/>
              </a:spcAft>
              <a:buClr>
                <a:schemeClr val="accent1"/>
              </a:buClr>
              <a:buSzPct val="70000"/>
              <a:buFont typeface="Wingdings"/>
              <a:buChar char=""/>
              <a:tabLst/>
              <a:defRPr/>
            </a:pPr>
            <a:r>
              <a:rPr kumimoji="0" lang="fa-IR" sz="2400" b="0" i="0" u="none" strike="noStrike" kern="1200" cap="none" spc="0" normalizeH="0" baseline="0" noProof="0" dirty="0" smtClean="0">
                <a:ln>
                  <a:noFill/>
                </a:ln>
                <a:solidFill>
                  <a:schemeClr val="tx1"/>
                </a:solidFill>
                <a:effectLst/>
                <a:uLnTx/>
                <a:uFillTx/>
                <a:ea typeface="+mn-ea"/>
                <a:cs typeface="+mn-cs"/>
              </a:rPr>
              <a:t>یک دیتا بیس شامل </a:t>
            </a:r>
            <a:r>
              <a:rPr kumimoji="0" lang="fa-IR" sz="2400" b="0" i="0" u="none" strike="noStrike" kern="1200" cap="none" spc="0" normalizeH="0" baseline="0" noProof="0" dirty="0" smtClean="0">
                <a:ln>
                  <a:noFill/>
                </a:ln>
                <a:solidFill>
                  <a:schemeClr val="tx1"/>
                </a:solidFill>
                <a:effectLst/>
                <a:uLnTx/>
                <a:uFillTx/>
                <a:ea typeface="+mn-ea"/>
                <a:cs typeface="+mn-cs"/>
              </a:rPr>
              <a:t>قیمت </a:t>
            </a:r>
            <a:r>
              <a:rPr kumimoji="0" lang="en-US" sz="2400" b="0" i="0" u="none" strike="noStrike" kern="1200" cap="none" spc="0" normalizeH="0" baseline="0" noProof="0" dirty="0" smtClean="0">
                <a:ln>
                  <a:noFill/>
                </a:ln>
                <a:solidFill>
                  <a:schemeClr val="tx1"/>
                </a:solidFill>
                <a:effectLst/>
                <a:uLnTx/>
                <a:uFillTx/>
                <a:ea typeface="+mn-ea"/>
                <a:cs typeface="+mn-cs"/>
              </a:rPr>
              <a:t>m</a:t>
            </a:r>
            <a:r>
              <a:rPr kumimoji="0" lang="fa-IR" sz="2400" b="0" i="0" u="none" strike="noStrike" kern="1200" cap="none" spc="0" normalizeH="0" baseline="0" noProof="0" dirty="0" smtClean="0">
                <a:ln>
                  <a:noFill/>
                </a:ln>
                <a:solidFill>
                  <a:schemeClr val="tx1"/>
                </a:solidFill>
                <a:effectLst/>
                <a:uLnTx/>
                <a:uFillTx/>
                <a:ea typeface="+mn-ea"/>
                <a:cs typeface="+mn-cs"/>
              </a:rPr>
              <a:t> </a:t>
            </a:r>
            <a:r>
              <a:rPr kumimoji="0" lang="fa-IR" sz="2400" b="0" i="0" u="none" strike="noStrike" kern="1200" cap="none" spc="0" normalizeH="0" baseline="0" noProof="0" dirty="0" smtClean="0">
                <a:ln>
                  <a:noFill/>
                </a:ln>
                <a:solidFill>
                  <a:schemeClr val="tx1"/>
                </a:solidFill>
                <a:effectLst/>
                <a:uLnTx/>
                <a:uFillTx/>
                <a:ea typeface="+mn-ea"/>
                <a:cs typeface="+mn-cs"/>
              </a:rPr>
              <a:t>خانه و مساحت خانه ها وجود دارد چگونه میتوان نرخ خانه ها را بر اساس تابعی از اندازه آنها یاد گرفت؟</a:t>
            </a:r>
            <a:endParaRPr kumimoji="0" lang="en-US" sz="2400" b="0" i="0" u="none" strike="noStrike" kern="1200" cap="none" spc="0" normalizeH="0" baseline="0" noProof="0" dirty="0" smtClean="0">
              <a:ln>
                <a:noFill/>
              </a:ln>
              <a:solidFill>
                <a:schemeClr val="tx1"/>
              </a:solidFill>
              <a:effectLst/>
              <a:uLnTx/>
              <a:uFillTx/>
              <a:ea typeface="+mn-ea"/>
              <a:cs typeface="+mn-cs"/>
            </a:endParaRPr>
          </a:p>
          <a:p>
            <a:pPr marL="274320" marR="0" lvl="0" indent="-274320" algn="r" defTabSz="914400" rtl="1" eaLnBrk="1" fontAlgn="auto" latinLnBrk="0" hangingPunct="1">
              <a:lnSpc>
                <a:spcPct val="100000"/>
              </a:lnSpc>
              <a:spcBef>
                <a:spcPts val="600"/>
              </a:spcBef>
              <a:spcAft>
                <a:spcPts val="0"/>
              </a:spcAft>
              <a:buClr>
                <a:schemeClr val="accent1"/>
              </a:buClr>
              <a:buSzPct val="70000"/>
              <a:buFont typeface="Wingdings"/>
              <a:buChar char=""/>
              <a:tabLst/>
              <a:defRPr/>
            </a:pPr>
            <a:endParaRPr kumimoji="0" lang="fa-IR" sz="2400" b="0" i="0" u="none" strike="noStrike" kern="1200" cap="none" spc="0" normalizeH="0" baseline="0" noProof="0" dirty="0" smtClean="0">
              <a:ln>
                <a:noFill/>
              </a:ln>
              <a:solidFill>
                <a:schemeClr val="tx1"/>
              </a:solidFill>
              <a:effectLst/>
              <a:uLnTx/>
              <a:uFillTx/>
              <a:ea typeface="+mn-ea"/>
              <a:cs typeface="+mn-cs"/>
            </a:endParaRPr>
          </a:p>
          <a:p>
            <a:pPr marL="274320" marR="0" lvl="0" indent="-274320" algn="r" defTabSz="914400" rtl="1" eaLnBrk="1" fontAlgn="auto" latinLnBrk="0" hangingPunct="1">
              <a:lnSpc>
                <a:spcPct val="100000"/>
              </a:lnSpc>
              <a:spcBef>
                <a:spcPts val="600"/>
              </a:spcBef>
              <a:spcAft>
                <a:spcPts val="0"/>
              </a:spcAft>
              <a:buClr>
                <a:schemeClr val="accent1"/>
              </a:buClr>
              <a:buSzPct val="70000"/>
              <a:buFont typeface="Wingdings"/>
              <a:buChar char=""/>
              <a:tabLst/>
              <a:defRPr/>
            </a:pPr>
            <a:endParaRPr kumimoji="0" lang="en-US" sz="2400" b="0" i="0" u="none" strike="noStrike" kern="1200" cap="none" spc="0" normalizeH="0" baseline="0" noProof="0" dirty="0" smtClean="0">
              <a:ln>
                <a:noFill/>
              </a:ln>
              <a:solidFill>
                <a:schemeClr val="tx1"/>
              </a:solidFill>
              <a:effectLst/>
              <a:uLnTx/>
              <a:uFillTx/>
              <a:ea typeface="+mn-ea"/>
              <a:cs typeface="+mn-cs"/>
            </a:endParaRPr>
          </a:p>
        </p:txBody>
      </p:sp>
      <p:sp>
        <p:nvSpPr>
          <p:cNvPr id="8"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9"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10" name="Straight Connector 9"/>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24</a:t>
            </a:fld>
            <a:endParaRPr lang="en-US" dirty="0"/>
          </a:p>
        </p:txBody>
      </p:sp>
      <p:pic>
        <p:nvPicPr>
          <p:cNvPr id="3074" name="Picture 2" descr="C:\Users\dariush\Pictures\vlcsnap-2013-05-08-18h53m42s84.png"/>
          <p:cNvPicPr>
            <a:picLocks noChangeAspect="1" noChangeArrowheads="1"/>
          </p:cNvPicPr>
          <p:nvPr/>
        </p:nvPicPr>
        <p:blipFill>
          <a:blip r:embed="rId2"/>
          <a:srcRect/>
          <a:stretch>
            <a:fillRect/>
          </a:stretch>
        </p:blipFill>
        <p:spPr bwMode="auto">
          <a:xfrm>
            <a:off x="304800" y="0"/>
            <a:ext cx="7467600" cy="6340415"/>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25</a:t>
            </a:fld>
            <a:endParaRPr lang="en-US" dirty="0"/>
          </a:p>
        </p:txBody>
      </p:sp>
      <p:pic>
        <p:nvPicPr>
          <p:cNvPr id="4098" name="Picture 2" descr="C:\Users\dariush\Pictures\vlcsnap-2013-05-08-18h55m39s63.png"/>
          <p:cNvPicPr>
            <a:picLocks noChangeAspect="1" noChangeArrowheads="1"/>
          </p:cNvPicPr>
          <p:nvPr/>
        </p:nvPicPr>
        <p:blipFill>
          <a:blip r:embed="rId2"/>
          <a:srcRect/>
          <a:stretch>
            <a:fillRect/>
          </a:stretch>
        </p:blipFill>
        <p:spPr bwMode="auto">
          <a:xfrm>
            <a:off x="152400" y="0"/>
            <a:ext cx="7772400" cy="6537533"/>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0-#ppt_w/2"/>
                                          </p:val>
                                        </p:tav>
                                        <p:tav tm="100000">
                                          <p:val>
                                            <p:strVal val="#ppt_x"/>
                                          </p:val>
                                        </p:tav>
                                      </p:tavLst>
                                    </p:anim>
                                    <p:anim calcmode="lin" valueType="num">
                                      <p:cBhvr additive="base">
                                        <p:cTn id="8" dur="500" fill="hold"/>
                                        <p:tgtEl>
                                          <p:spTgt spid="409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26</a:t>
            </a:fld>
            <a:endParaRPr lang="en-US" dirty="0"/>
          </a:p>
        </p:txBody>
      </p:sp>
      <p:pic>
        <p:nvPicPr>
          <p:cNvPr id="5122" name="Picture 2" descr="C:\Users\dariush\Pictures\vlcsnap-2013-05-08-18h56m40s76.png"/>
          <p:cNvPicPr>
            <a:picLocks noChangeAspect="1" noChangeArrowheads="1"/>
          </p:cNvPicPr>
          <p:nvPr/>
        </p:nvPicPr>
        <p:blipFill>
          <a:blip r:embed="rId2"/>
          <a:srcRect/>
          <a:stretch>
            <a:fillRect/>
          </a:stretch>
        </p:blipFill>
        <p:spPr bwMode="auto">
          <a:xfrm>
            <a:off x="152400" y="0"/>
            <a:ext cx="8001000" cy="5888736"/>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2000" tmFilter="0, 0; .2, .5; .8, .5; 1, 0"/>
                                        <p:tgtEl>
                                          <p:spTgt spid="5122"/>
                                        </p:tgtEl>
                                      </p:cBhvr>
                                    </p:animEffect>
                                    <p:animScale>
                                      <p:cBhvr>
                                        <p:cTn id="7" dur="1000" autoRev="1" fill="hold"/>
                                        <p:tgtEl>
                                          <p:spTgt spid="51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27</a:t>
            </a:fld>
            <a:endParaRPr lang="en-US" dirty="0"/>
          </a:p>
        </p:txBody>
      </p:sp>
      <p:pic>
        <p:nvPicPr>
          <p:cNvPr id="6147" name="Picture 3" descr="C:\Users\dariush\Pictures\vlcsnap-2013-05-08-18h57m44s36.png"/>
          <p:cNvPicPr>
            <a:picLocks noChangeAspect="1" noChangeArrowheads="1"/>
          </p:cNvPicPr>
          <p:nvPr/>
        </p:nvPicPr>
        <p:blipFill>
          <a:blip r:embed="rId2"/>
          <a:srcRect/>
          <a:stretch>
            <a:fillRect/>
          </a:stretch>
        </p:blipFill>
        <p:spPr bwMode="auto">
          <a:xfrm>
            <a:off x="152400" y="1"/>
            <a:ext cx="8043333" cy="5791200"/>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iterate type="lt">
                                    <p:tmPct val="0"/>
                                  </p:iterate>
                                  <p:childTnLst>
                                    <p:set>
                                      <p:cBhvr>
                                        <p:cTn id="6" dur="1" fill="hold">
                                          <p:stCondLst>
                                            <p:cond delay="0"/>
                                          </p:stCondLst>
                                        </p:cTn>
                                        <p:tgtEl>
                                          <p:spTgt spid="6147"/>
                                        </p:tgtEl>
                                        <p:attrNameLst>
                                          <p:attrName>style.visibility</p:attrName>
                                        </p:attrNameLst>
                                      </p:cBhvr>
                                      <p:to>
                                        <p:strVal val="visible"/>
                                      </p:to>
                                    </p:set>
                                    <p:animEffect transition="in" filter="fade">
                                      <p:cBhvr>
                                        <p:cTn id="7" dur="1600" decel="100000"/>
                                        <p:tgtEl>
                                          <p:spTgt spid="6147"/>
                                        </p:tgtEl>
                                      </p:cBhvr>
                                    </p:animEffect>
                                    <p:anim calcmode="lin" valueType="num">
                                      <p:cBhvr>
                                        <p:cTn id="8" dur="1600" decel="100000" fill="hold"/>
                                        <p:tgtEl>
                                          <p:spTgt spid="6147"/>
                                        </p:tgtEl>
                                        <p:attrNameLst>
                                          <p:attrName>style.rotation</p:attrName>
                                        </p:attrNameLst>
                                      </p:cBhvr>
                                      <p:tavLst>
                                        <p:tav tm="0">
                                          <p:val>
                                            <p:fltVal val="-90"/>
                                          </p:val>
                                        </p:tav>
                                        <p:tav tm="100000">
                                          <p:val>
                                            <p:fltVal val="0"/>
                                          </p:val>
                                        </p:tav>
                                      </p:tavLst>
                                    </p:anim>
                                    <p:anim calcmode="lin" valueType="num">
                                      <p:cBhvr>
                                        <p:cTn id="9" dur="1600" decel="100000" fill="hold"/>
                                        <p:tgtEl>
                                          <p:spTgt spid="6147"/>
                                        </p:tgtEl>
                                        <p:attrNameLst>
                                          <p:attrName>ppt_x</p:attrName>
                                        </p:attrNameLst>
                                      </p:cBhvr>
                                      <p:tavLst>
                                        <p:tav tm="0">
                                          <p:val>
                                            <p:strVal val="#ppt_x+0.4"/>
                                          </p:val>
                                        </p:tav>
                                        <p:tav tm="100000">
                                          <p:val>
                                            <p:strVal val="#ppt_x-0.05"/>
                                          </p:val>
                                        </p:tav>
                                      </p:tavLst>
                                    </p:anim>
                                    <p:anim calcmode="lin" valueType="num">
                                      <p:cBhvr>
                                        <p:cTn id="10" dur="1600" decel="100000" fill="hold"/>
                                        <p:tgtEl>
                                          <p:spTgt spid="6147"/>
                                        </p:tgtEl>
                                        <p:attrNameLst>
                                          <p:attrName>ppt_y</p:attrName>
                                        </p:attrNameLst>
                                      </p:cBhvr>
                                      <p:tavLst>
                                        <p:tav tm="0">
                                          <p:val>
                                            <p:strVal val="#ppt_y-0.4"/>
                                          </p:val>
                                        </p:tav>
                                        <p:tav tm="100000">
                                          <p:val>
                                            <p:strVal val="#ppt_y+0.1"/>
                                          </p:val>
                                        </p:tav>
                                      </p:tavLst>
                                    </p:anim>
                                    <p:anim calcmode="lin" valueType="num">
                                      <p:cBhvr>
                                        <p:cTn id="11" dur="400" accel="100000" fill="hold">
                                          <p:stCondLst>
                                            <p:cond delay="1600"/>
                                          </p:stCondLst>
                                        </p:cTn>
                                        <p:tgtEl>
                                          <p:spTgt spid="6147"/>
                                        </p:tgtEl>
                                        <p:attrNameLst>
                                          <p:attrName>ppt_x</p:attrName>
                                        </p:attrNameLst>
                                      </p:cBhvr>
                                      <p:tavLst>
                                        <p:tav tm="0">
                                          <p:val>
                                            <p:strVal val="#ppt_x-0.05"/>
                                          </p:val>
                                        </p:tav>
                                        <p:tav tm="100000">
                                          <p:val>
                                            <p:strVal val="#ppt_x"/>
                                          </p:val>
                                        </p:tav>
                                      </p:tavLst>
                                    </p:anim>
                                    <p:anim calcmode="lin" valueType="num">
                                      <p:cBhvr>
                                        <p:cTn id="12" dur="400" accel="100000" fill="hold">
                                          <p:stCondLst>
                                            <p:cond delay="1600"/>
                                          </p:stCondLst>
                                        </p:cTn>
                                        <p:tgtEl>
                                          <p:spTgt spid="614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28</a:t>
            </a:fld>
            <a:endParaRPr lang="en-US" dirty="0"/>
          </a:p>
        </p:txBody>
      </p:sp>
      <p:pic>
        <p:nvPicPr>
          <p:cNvPr id="7170" name="Picture 2" descr="C:\Users\dariush\Pictures\vlcsnap-2013-05-08-18h59m02s33.png"/>
          <p:cNvPicPr>
            <a:picLocks noChangeAspect="1" noChangeArrowheads="1"/>
          </p:cNvPicPr>
          <p:nvPr/>
        </p:nvPicPr>
        <p:blipFill>
          <a:blip r:embed="rId2"/>
          <a:srcRect/>
          <a:stretch>
            <a:fillRect/>
          </a:stretch>
        </p:blipFill>
        <p:spPr bwMode="auto">
          <a:xfrm>
            <a:off x="152400" y="0"/>
            <a:ext cx="8043333" cy="5791200"/>
          </a:xfrm>
          <a:prstGeom prst="rect">
            <a:avLst/>
          </a:prstGeom>
          <a:noFill/>
        </p:spPr>
      </p:pic>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p:cBhvr override="childStyle">
                                        <p:cTn id="6" dur="100" fill="hold"/>
                                        <p:tgtEl>
                                          <p:spTgt spid="7170"/>
                                        </p:tgtEl>
                                        <p:attrNameLst>
                                          <p:attrName>style.color</p:attrName>
                                        </p:attrNameLst>
                                      </p:cBhvr>
                                      <p:to>
                                        <a:schemeClr val="accent2"/>
                                      </p:to>
                                    </p:animClr>
                                    <p:animClr clrSpc="rgb">
                                      <p:cBhvr>
                                        <p:cTn id="7" dur="100" fill="hold"/>
                                        <p:tgtEl>
                                          <p:spTgt spid="7170"/>
                                        </p:tgtEl>
                                        <p:attrNameLst>
                                          <p:attrName>fillcolor</p:attrName>
                                        </p:attrNameLst>
                                      </p:cBhvr>
                                      <p:to>
                                        <a:schemeClr val="accent2"/>
                                      </p:to>
                                    </p:animClr>
                                    <p:set>
                                      <p:cBhvr>
                                        <p:cTn id="8" dur="100" fill="hold"/>
                                        <p:tgtEl>
                                          <p:spTgt spid="7170"/>
                                        </p:tgtEl>
                                        <p:attrNameLst>
                                          <p:attrName>fill.type</p:attrName>
                                        </p:attrNameLst>
                                      </p:cBhvr>
                                      <p:to>
                                        <p:strVal val="solid"/>
                                      </p:to>
                                    </p:set>
                                    <p:set>
                                      <p:cBhvr>
                                        <p:cTn id="9" dur="100" fill="hold"/>
                                        <p:tgtEl>
                                          <p:spTgt spid="7170"/>
                                        </p:tgtEl>
                                        <p:attrNameLst>
                                          <p:attrName>fill.on</p:attrName>
                                        </p:attrNameLst>
                                      </p:cBhvr>
                                      <p:to>
                                        <p:strVal val="true"/>
                                      </p:to>
                                    </p:set>
                                    <p:animRot by="120000">
                                      <p:cBhvr>
                                        <p:cTn id="10" dur="100" fill="hold">
                                          <p:stCondLst>
                                            <p:cond delay="0"/>
                                          </p:stCondLst>
                                        </p:cTn>
                                        <p:tgtEl>
                                          <p:spTgt spid="7170"/>
                                        </p:tgtEl>
                                        <p:attrNameLst>
                                          <p:attrName>r</p:attrName>
                                        </p:attrNameLst>
                                      </p:cBhvr>
                                    </p:animRot>
                                    <p:animRot by="-240000">
                                      <p:cBhvr>
                                        <p:cTn id="11" dur="200" fill="hold">
                                          <p:stCondLst>
                                            <p:cond delay="200"/>
                                          </p:stCondLst>
                                        </p:cTn>
                                        <p:tgtEl>
                                          <p:spTgt spid="7170"/>
                                        </p:tgtEl>
                                        <p:attrNameLst>
                                          <p:attrName>r</p:attrName>
                                        </p:attrNameLst>
                                      </p:cBhvr>
                                    </p:animRot>
                                    <p:animRot by="240000">
                                      <p:cBhvr>
                                        <p:cTn id="12" dur="200" fill="hold">
                                          <p:stCondLst>
                                            <p:cond delay="400"/>
                                          </p:stCondLst>
                                        </p:cTn>
                                        <p:tgtEl>
                                          <p:spTgt spid="7170"/>
                                        </p:tgtEl>
                                        <p:attrNameLst>
                                          <p:attrName>r</p:attrName>
                                        </p:attrNameLst>
                                      </p:cBhvr>
                                    </p:animRot>
                                    <p:animRot by="-240000">
                                      <p:cBhvr>
                                        <p:cTn id="13" dur="200" fill="hold">
                                          <p:stCondLst>
                                            <p:cond delay="600"/>
                                          </p:stCondLst>
                                        </p:cTn>
                                        <p:tgtEl>
                                          <p:spTgt spid="7170"/>
                                        </p:tgtEl>
                                        <p:attrNameLst>
                                          <p:attrName>r</p:attrName>
                                        </p:attrNameLst>
                                      </p:cBhvr>
                                    </p:animRot>
                                    <p:animRot by="120000">
                                      <p:cBhvr>
                                        <p:cTn id="14" dur="200" fill="hold">
                                          <p:stCondLst>
                                            <p:cond delay="800"/>
                                          </p:stCondLst>
                                        </p:cTn>
                                        <p:tgtEl>
                                          <p:spTgt spid="71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29</a:t>
            </a:fld>
            <a:endParaRPr lang="en-US" dirty="0"/>
          </a:p>
        </p:txBody>
      </p:sp>
      <p:pic>
        <p:nvPicPr>
          <p:cNvPr id="8195" name="Picture 3" descr="C:\Users\dariush\Pictures\vlcsnap-2013-05-08-18h59m46s210.png"/>
          <p:cNvPicPr>
            <a:picLocks noChangeAspect="1" noChangeArrowheads="1"/>
          </p:cNvPicPr>
          <p:nvPr/>
        </p:nvPicPr>
        <p:blipFill>
          <a:blip r:embed="rId2"/>
          <a:srcRect/>
          <a:stretch>
            <a:fillRect/>
          </a:stretch>
        </p:blipFill>
        <p:spPr bwMode="auto">
          <a:xfrm>
            <a:off x="0" y="0"/>
            <a:ext cx="9525000" cy="6858000"/>
          </a:xfrm>
          <a:prstGeom prst="rect">
            <a:avLst/>
          </a:prstGeom>
          <a:noFill/>
        </p:spPr>
      </p:pic>
      <p:pic>
        <p:nvPicPr>
          <p:cNvPr id="8197" name="Picture 5" descr="C:\Users\dariush\Pictures\vlcsnap-2013-05-08-19h01m25s86.png"/>
          <p:cNvPicPr>
            <a:picLocks noChangeAspect="1" noChangeArrowheads="1"/>
          </p:cNvPicPr>
          <p:nvPr/>
        </p:nvPicPr>
        <p:blipFill>
          <a:blip r:embed="rId3"/>
          <a:srcRect/>
          <a:stretch>
            <a:fillRect/>
          </a:stretch>
        </p:blipFill>
        <p:spPr bwMode="auto">
          <a:xfrm>
            <a:off x="0" y="0"/>
            <a:ext cx="9525000" cy="6858000"/>
          </a:xfrm>
          <a:prstGeom prst="rect">
            <a:avLst/>
          </a:prstGeom>
          <a:noFill/>
        </p:spPr>
      </p:pic>
      <p:pic>
        <p:nvPicPr>
          <p:cNvPr id="8196" name="Picture 4" descr="C:\Users\dariush\Pictures\vlcsnap-2013-05-08-19h00m41s9.png"/>
          <p:cNvPicPr>
            <a:picLocks noChangeAspect="1" noChangeArrowheads="1"/>
          </p:cNvPicPr>
          <p:nvPr/>
        </p:nvPicPr>
        <p:blipFill>
          <a:blip r:embed="rId4"/>
          <a:srcRect/>
          <a:stretch>
            <a:fillRect/>
          </a:stretch>
        </p:blipFill>
        <p:spPr bwMode="auto">
          <a:xfrm>
            <a:off x="0" y="0"/>
            <a:ext cx="9525000" cy="6858000"/>
          </a:xfrm>
          <a:prstGeom prst="rect">
            <a:avLst/>
          </a:prstGeom>
          <a:noFill/>
        </p:spPr>
      </p:pic>
      <p:sp>
        <p:nvSpPr>
          <p:cNvPr id="6"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7"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8" name="Straight Connector 7"/>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randombar(horizontal)">
                                      <p:cBhvr>
                                        <p:cTn id="7" dur="500"/>
                                        <p:tgtEl>
                                          <p:spTgt spid="819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randombar(horizontal)">
                                      <p:cBhvr>
                                        <p:cTn id="12"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467600" cy="1143000"/>
          </a:xfrm>
        </p:spPr>
        <p:txBody>
          <a:bodyPr/>
          <a:lstStyle/>
          <a:p>
            <a:pPr algn="r"/>
            <a:r>
              <a:rPr lang="fa-IR" sz="2400" dirty="0" smtClean="0">
                <a:cs typeface="2  Nazanin" pitchFamily="2" charset="-78"/>
              </a:rPr>
              <a:t>یادگیری ماشین چیست!؟</a:t>
            </a:r>
            <a:endParaRPr lang="en-US" sz="2400" dirty="0">
              <a:cs typeface="2  Nazanin" pitchFamily="2" charset="-78"/>
            </a:endParaRPr>
          </a:p>
        </p:txBody>
      </p:sp>
      <p:sp>
        <p:nvSpPr>
          <p:cNvPr id="3" name="Content Placeholder 2"/>
          <p:cNvSpPr>
            <a:spLocks noGrp="1"/>
          </p:cNvSpPr>
          <p:nvPr>
            <p:ph idx="1"/>
          </p:nvPr>
        </p:nvSpPr>
        <p:spPr>
          <a:xfrm>
            <a:off x="457200" y="1630362"/>
            <a:ext cx="7467600" cy="4873752"/>
          </a:xfrm>
        </p:spPr>
        <p:txBody>
          <a:bodyPr/>
          <a:lstStyle/>
          <a:p>
            <a:pPr algn="just" rtl="1"/>
            <a:r>
              <a:rPr lang="fa-IR" sz="1800" dirty="0" smtClean="0"/>
              <a:t>یک شاخه ای از علم هوش مصنوعی است.</a:t>
            </a:r>
          </a:p>
          <a:p>
            <a:pPr algn="just" rtl="1"/>
            <a:r>
              <a:rPr lang="fa-IR" sz="1800" dirty="0" smtClean="0"/>
              <a:t>در مورد طراحی سیستم های بحث میکند که میتوانند از روی داده ها یاد بگیرند. به عنوان مثال:</a:t>
            </a:r>
          </a:p>
          <a:p>
            <a:pPr lvl="1" algn="just" rtl="1"/>
            <a:endParaRPr lang="fa-IR" sz="1400" dirty="0" smtClean="0"/>
          </a:p>
          <a:p>
            <a:pPr lvl="1" algn="just" rtl="1"/>
            <a:r>
              <a:rPr lang="fa-IR" sz="1400" dirty="0" smtClean="0"/>
              <a:t>یک </a:t>
            </a:r>
            <a:r>
              <a:rPr lang="fa-IR" sz="1400" dirty="0" smtClean="0"/>
              <a:t>سیستم یادگیرنده را میتوان طوری آموزش داد که بتواند </a:t>
            </a:r>
            <a:r>
              <a:rPr lang="fa-IR" sz="1400" dirty="0" smtClean="0"/>
              <a:t>ایمیل </a:t>
            </a:r>
            <a:r>
              <a:rPr lang="fa-IR" sz="1400" dirty="0" smtClean="0"/>
              <a:t>های </a:t>
            </a:r>
            <a:endParaRPr lang="fa-IR" sz="1400" dirty="0" smtClean="0"/>
          </a:p>
          <a:p>
            <a:pPr lvl="1" algn="just" rtl="1">
              <a:buNone/>
            </a:pPr>
            <a:r>
              <a:rPr lang="fa-IR" sz="1400" dirty="0" smtClean="0"/>
              <a:t>	</a:t>
            </a:r>
            <a:r>
              <a:rPr lang="en-US" sz="1400" dirty="0" smtClean="0"/>
              <a:t>Spam</a:t>
            </a:r>
            <a:r>
              <a:rPr lang="fa-IR" sz="1400" dirty="0" smtClean="0"/>
              <a:t> </a:t>
            </a:r>
            <a:r>
              <a:rPr lang="fa-IR" sz="1400" dirty="0" smtClean="0"/>
              <a:t>و </a:t>
            </a:r>
            <a:r>
              <a:rPr lang="en-US" sz="1400" dirty="0" smtClean="0"/>
              <a:t>Non-Spam</a:t>
            </a:r>
            <a:r>
              <a:rPr lang="fa-IR" sz="1400" dirty="0" smtClean="0"/>
              <a:t> را تشخیص داده و آنها را جدا سازی کند.</a:t>
            </a:r>
          </a:p>
          <a:p>
            <a:pPr lvl="1" algn="just" rtl="1"/>
            <a:endParaRPr lang="fa-IR" sz="1400" dirty="0" smtClean="0"/>
          </a:p>
          <a:p>
            <a:pPr lvl="1" algn="just" rtl="1"/>
            <a:r>
              <a:rPr lang="fa-IR" sz="1400" dirty="0" smtClean="0"/>
              <a:t>تشخیص </a:t>
            </a:r>
            <a:r>
              <a:rPr lang="fa-IR" sz="1400" dirty="0" smtClean="0"/>
              <a:t>کلمات نوشته شده با دست خط های متفاوت از کاربرد های </a:t>
            </a:r>
            <a:endParaRPr lang="fa-IR" sz="1400" dirty="0" smtClean="0"/>
          </a:p>
          <a:p>
            <a:pPr lvl="1" algn="just" rtl="1">
              <a:buNone/>
            </a:pPr>
            <a:r>
              <a:rPr lang="fa-IR" sz="1400" dirty="0" smtClean="0"/>
              <a:t>کلاسیک </a:t>
            </a:r>
            <a:r>
              <a:rPr lang="fa-IR" sz="1400" dirty="0" smtClean="0"/>
              <a:t>یادگیری ماشین است.</a:t>
            </a:r>
          </a:p>
          <a:p>
            <a:pPr algn="just" rtl="1"/>
            <a:endParaRPr lang="fa-IR" sz="1800" dirty="0" smtClean="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28600" y="2514600"/>
            <a:ext cx="2791009" cy="3764617"/>
          </a:xfrm>
          <a:prstGeom prst="rect">
            <a:avLst/>
          </a:prstGeom>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childTnLst>
                          </p:cTn>
                        </p:par>
                        <p:par>
                          <p:cTn id="16" fill="hold">
                            <p:stCondLst>
                              <p:cond delay="500"/>
                            </p:stCondLst>
                            <p:childTnLst>
                              <p:par>
                                <p:cTn id="17" presetID="14"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par>
                          <p:cTn id="20" fill="hold">
                            <p:stCondLst>
                              <p:cond delay="1000"/>
                            </p:stCondLst>
                            <p:childTnLst>
                              <p:par>
                                <p:cTn id="21" presetID="14"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childTnLst>
                          </p:cTn>
                        </p:par>
                        <p:par>
                          <p:cTn id="24" fill="hold">
                            <p:stCondLst>
                              <p:cond delay="1500"/>
                            </p:stCondLst>
                            <p:childTnLst>
                              <p:par>
                                <p:cTn id="25" presetID="14" presetClass="entr" presetSubtype="10"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childTnLst>
                          </p:cTn>
                        </p:par>
                        <p:par>
                          <p:cTn id="28" fill="hold">
                            <p:stCondLst>
                              <p:cond delay="2000"/>
                            </p:stCondLst>
                            <p:childTnLst>
                              <p:par>
                                <p:cTn id="29" presetID="14" presetClass="entr" presetSubtype="10" fill="hold"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30</a:t>
            </a:fld>
            <a:endParaRPr lang="en-US" dirty="0"/>
          </a:p>
        </p:txBody>
      </p:sp>
      <p:pic>
        <p:nvPicPr>
          <p:cNvPr id="12291" name="Picture 3" descr="C:\Users\dariush\Pictures\vlcsnap-2013-05-08-19h02m40s176.png"/>
          <p:cNvPicPr>
            <a:picLocks noChangeAspect="1" noChangeArrowheads="1"/>
          </p:cNvPicPr>
          <p:nvPr/>
        </p:nvPicPr>
        <p:blipFill>
          <a:blip r:embed="rId2"/>
          <a:srcRect/>
          <a:stretch>
            <a:fillRect/>
          </a:stretch>
        </p:blipFill>
        <p:spPr bwMode="auto">
          <a:xfrm>
            <a:off x="0" y="0"/>
            <a:ext cx="9525000" cy="6858000"/>
          </a:xfrm>
          <a:prstGeom prst="rect">
            <a:avLst/>
          </a:prstGeom>
          <a:noFill/>
        </p:spPr>
      </p:pic>
      <p:pic>
        <p:nvPicPr>
          <p:cNvPr id="12292" name="Picture 4" descr="C:\Users\dariush\Pictures\vlcsnap-2013-05-08-19h03m21s87.png"/>
          <p:cNvPicPr>
            <a:picLocks noChangeAspect="1" noChangeArrowheads="1"/>
          </p:cNvPicPr>
          <p:nvPr/>
        </p:nvPicPr>
        <p:blipFill>
          <a:blip r:embed="rId3"/>
          <a:srcRect/>
          <a:stretch>
            <a:fillRect/>
          </a:stretch>
        </p:blipFill>
        <p:spPr bwMode="auto">
          <a:xfrm>
            <a:off x="0" y="0"/>
            <a:ext cx="9525000" cy="6858000"/>
          </a:xfrm>
          <a:prstGeom prst="rect">
            <a:avLst/>
          </a:prstGeom>
          <a:noFill/>
        </p:spPr>
      </p:pic>
      <p:pic>
        <p:nvPicPr>
          <p:cNvPr id="12293" name="Picture 5" descr="C:\Users\dariush\Pictures\vlcsnap-2013-05-08-19h04m31s254.png"/>
          <p:cNvPicPr>
            <a:picLocks noChangeAspect="1" noChangeArrowheads="1"/>
          </p:cNvPicPr>
          <p:nvPr/>
        </p:nvPicPr>
        <p:blipFill>
          <a:blip r:embed="rId4"/>
          <a:srcRect/>
          <a:stretch>
            <a:fillRect/>
          </a:stretch>
        </p:blipFill>
        <p:spPr bwMode="auto">
          <a:xfrm>
            <a:off x="0" y="0"/>
            <a:ext cx="9525000" cy="6858000"/>
          </a:xfrm>
          <a:prstGeom prst="rect">
            <a:avLst/>
          </a:prstGeom>
          <a:noFill/>
        </p:spPr>
      </p:pic>
      <p:pic>
        <p:nvPicPr>
          <p:cNvPr id="12294" name="Picture 6" descr="C:\Users\dariush\Pictures\vlcsnap-2013-05-08-19h05m07s107.png"/>
          <p:cNvPicPr>
            <a:picLocks noChangeAspect="1" noChangeArrowheads="1"/>
          </p:cNvPicPr>
          <p:nvPr/>
        </p:nvPicPr>
        <p:blipFill>
          <a:blip r:embed="rId5"/>
          <a:srcRect/>
          <a:stretch>
            <a:fillRect/>
          </a:stretch>
        </p:blipFill>
        <p:spPr bwMode="auto">
          <a:xfrm>
            <a:off x="0" y="0"/>
            <a:ext cx="9525000" cy="6858000"/>
          </a:xfrm>
          <a:prstGeom prst="rect">
            <a:avLst/>
          </a:prstGeom>
          <a:noFill/>
        </p:spPr>
      </p:pic>
      <p:pic>
        <p:nvPicPr>
          <p:cNvPr id="12295" name="Picture 7" descr="C:\Users\dariush\Pictures\vlcsnap-2013-05-08-19h05m52s53.png"/>
          <p:cNvPicPr>
            <a:picLocks noChangeAspect="1" noChangeArrowheads="1"/>
          </p:cNvPicPr>
          <p:nvPr/>
        </p:nvPicPr>
        <p:blipFill>
          <a:blip r:embed="rId6"/>
          <a:srcRect/>
          <a:stretch>
            <a:fillRect/>
          </a:stretch>
        </p:blipFill>
        <p:spPr bwMode="auto">
          <a:xfrm>
            <a:off x="0" y="0"/>
            <a:ext cx="9525000" cy="6858000"/>
          </a:xfrm>
          <a:prstGeom prst="rect">
            <a:avLst/>
          </a:prstGeom>
          <a:noFill/>
        </p:spPr>
      </p:pic>
      <p:pic>
        <p:nvPicPr>
          <p:cNvPr id="12297" name="Picture 9" descr="C:\Users\dariush\Pictures\vlcsnap-2013-05-08-20h23m19s124.png"/>
          <p:cNvPicPr>
            <a:picLocks noChangeAspect="1" noChangeArrowheads="1"/>
          </p:cNvPicPr>
          <p:nvPr/>
        </p:nvPicPr>
        <p:blipFill>
          <a:blip r:embed="rId7"/>
          <a:srcRect/>
          <a:stretch>
            <a:fillRect/>
          </a:stretch>
        </p:blipFill>
        <p:spPr bwMode="auto">
          <a:xfrm>
            <a:off x="0" y="0"/>
            <a:ext cx="9525000" cy="6858000"/>
          </a:xfrm>
          <a:prstGeom prst="rect">
            <a:avLst/>
          </a:prstGeom>
          <a:noFill/>
        </p:spPr>
      </p:pic>
      <p:pic>
        <p:nvPicPr>
          <p:cNvPr id="19" name="Picture 3" descr="C:\Users\dariush\Pictures\vlcsnap-2013-05-08-19h06m28s158.png"/>
          <p:cNvPicPr>
            <a:picLocks noChangeAspect="1" noChangeArrowheads="1"/>
          </p:cNvPicPr>
          <p:nvPr/>
        </p:nvPicPr>
        <p:blipFill>
          <a:blip r:embed="rId8"/>
          <a:srcRect/>
          <a:stretch>
            <a:fillRect/>
          </a:stretch>
        </p:blipFill>
        <p:spPr bwMode="auto">
          <a:xfrm>
            <a:off x="0" y="0"/>
            <a:ext cx="9525000" cy="6858000"/>
          </a:xfrm>
          <a:prstGeom prst="rect">
            <a:avLst/>
          </a:prstGeom>
          <a:noFill/>
        </p:spPr>
      </p:pic>
      <p:pic>
        <p:nvPicPr>
          <p:cNvPr id="12298" name="Picture 10" descr="C:\Users\dariush\Pictures\vlcsnap-2013-05-08-19h06m49s107.png"/>
          <p:cNvPicPr>
            <a:picLocks noChangeAspect="1" noChangeArrowheads="1"/>
          </p:cNvPicPr>
          <p:nvPr/>
        </p:nvPicPr>
        <p:blipFill>
          <a:blip r:embed="rId9"/>
          <a:srcRect/>
          <a:stretch>
            <a:fillRect/>
          </a:stretch>
        </p:blipFill>
        <p:spPr bwMode="auto">
          <a:xfrm>
            <a:off x="0" y="0"/>
            <a:ext cx="9525000" cy="6858000"/>
          </a:xfrm>
          <a:prstGeom prst="rect">
            <a:avLst/>
          </a:prstGeom>
          <a:noFill/>
        </p:spPr>
      </p:pic>
      <p:sp>
        <p:nvSpPr>
          <p:cNvPr id="11" name="Slide Number Placeholder 3"/>
          <p:cNvSpPr txBox="1">
            <a:spLocks/>
          </p:cNvSpPr>
          <p:nvPr/>
        </p:nvSpPr>
        <p:spPr bwMode="auto">
          <a:xfrm>
            <a:off x="6588125" y="6248400"/>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12" name="Footer Placeholder 3"/>
          <p:cNvSpPr txBox="1">
            <a:spLocks/>
          </p:cNvSpPr>
          <p:nvPr/>
        </p:nvSpPr>
        <p:spPr bwMode="auto">
          <a:xfrm>
            <a:off x="550862" y="147282"/>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13" name="Straight Connector 12"/>
          <p:cNvCxnSpPr/>
          <p:nvPr/>
        </p:nvCxnSpPr>
        <p:spPr>
          <a:xfrm>
            <a:off x="539750" y="6392862"/>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randombar(horizontal)">
                                      <p:cBhvr>
                                        <p:cTn id="7" dur="500"/>
                                        <p:tgtEl>
                                          <p:spTgt spid="12292"/>
                                        </p:tgtEl>
                                      </p:cBhvr>
                                    </p:animEffect>
                                  </p:childTnLst>
                                </p:cTn>
                              </p:par>
                            </p:childTnLst>
                          </p:cTn>
                        </p:par>
                        <p:par>
                          <p:cTn id="8" fill="hold">
                            <p:stCondLst>
                              <p:cond delay="500"/>
                            </p:stCondLst>
                            <p:childTnLst>
                              <p:par>
                                <p:cTn id="9" presetID="14" presetClass="entr" presetSubtype="10" fill="hold" nodeType="afterEffect">
                                  <p:stCondLst>
                                    <p:cond delay="1000"/>
                                  </p:stCondLst>
                                  <p:childTnLst>
                                    <p:set>
                                      <p:cBhvr>
                                        <p:cTn id="10" dur="1" fill="hold">
                                          <p:stCondLst>
                                            <p:cond delay="0"/>
                                          </p:stCondLst>
                                        </p:cTn>
                                        <p:tgtEl>
                                          <p:spTgt spid="12293"/>
                                        </p:tgtEl>
                                        <p:attrNameLst>
                                          <p:attrName>style.visibility</p:attrName>
                                        </p:attrNameLst>
                                      </p:cBhvr>
                                      <p:to>
                                        <p:strVal val="visible"/>
                                      </p:to>
                                    </p:set>
                                    <p:animEffect transition="in" filter="randombar(horizontal)">
                                      <p:cBhvr>
                                        <p:cTn id="11" dur="500"/>
                                        <p:tgtEl>
                                          <p:spTgt spid="12293"/>
                                        </p:tgtEl>
                                      </p:cBhvr>
                                    </p:animEffect>
                                  </p:childTnLst>
                                </p:cTn>
                              </p:par>
                            </p:childTnLst>
                          </p:cTn>
                        </p:par>
                        <p:par>
                          <p:cTn id="12" fill="hold">
                            <p:stCondLst>
                              <p:cond delay="2000"/>
                            </p:stCondLst>
                            <p:childTnLst>
                              <p:par>
                                <p:cTn id="13" presetID="14" presetClass="entr" presetSubtype="10" fill="hold" nodeType="afterEffect">
                                  <p:stCondLst>
                                    <p:cond delay="1000"/>
                                  </p:stCondLst>
                                  <p:childTnLst>
                                    <p:set>
                                      <p:cBhvr>
                                        <p:cTn id="14" dur="1" fill="hold">
                                          <p:stCondLst>
                                            <p:cond delay="0"/>
                                          </p:stCondLst>
                                        </p:cTn>
                                        <p:tgtEl>
                                          <p:spTgt spid="12294"/>
                                        </p:tgtEl>
                                        <p:attrNameLst>
                                          <p:attrName>style.visibility</p:attrName>
                                        </p:attrNameLst>
                                      </p:cBhvr>
                                      <p:to>
                                        <p:strVal val="visible"/>
                                      </p:to>
                                    </p:set>
                                    <p:animEffect transition="in" filter="randombar(horizontal)">
                                      <p:cBhvr>
                                        <p:cTn id="15" dur="500"/>
                                        <p:tgtEl>
                                          <p:spTgt spid="12294"/>
                                        </p:tgtEl>
                                      </p:cBhvr>
                                    </p:animEffect>
                                  </p:childTnLst>
                                </p:cTn>
                              </p:par>
                            </p:childTnLst>
                          </p:cTn>
                        </p:par>
                        <p:par>
                          <p:cTn id="16" fill="hold">
                            <p:stCondLst>
                              <p:cond delay="3500"/>
                            </p:stCondLst>
                            <p:childTnLst>
                              <p:par>
                                <p:cTn id="17" presetID="14" presetClass="entr" presetSubtype="10" fill="hold" nodeType="afterEffect">
                                  <p:stCondLst>
                                    <p:cond delay="1000"/>
                                  </p:stCondLst>
                                  <p:childTnLst>
                                    <p:set>
                                      <p:cBhvr>
                                        <p:cTn id="18" dur="1" fill="hold">
                                          <p:stCondLst>
                                            <p:cond delay="0"/>
                                          </p:stCondLst>
                                        </p:cTn>
                                        <p:tgtEl>
                                          <p:spTgt spid="12295"/>
                                        </p:tgtEl>
                                        <p:attrNameLst>
                                          <p:attrName>style.visibility</p:attrName>
                                        </p:attrNameLst>
                                      </p:cBhvr>
                                      <p:to>
                                        <p:strVal val="visible"/>
                                      </p:to>
                                    </p:set>
                                    <p:animEffect transition="in" filter="randombar(horizontal)">
                                      <p:cBhvr>
                                        <p:cTn id="19" dur="500"/>
                                        <p:tgtEl>
                                          <p:spTgt spid="12295"/>
                                        </p:tgtEl>
                                      </p:cBhvr>
                                    </p:animEffect>
                                  </p:childTnLst>
                                </p:cTn>
                              </p:par>
                            </p:childTnLst>
                          </p:cTn>
                        </p:par>
                        <p:par>
                          <p:cTn id="20" fill="hold">
                            <p:stCondLst>
                              <p:cond delay="5000"/>
                            </p:stCondLst>
                            <p:childTnLst>
                              <p:par>
                                <p:cTn id="21" presetID="14" presetClass="entr" presetSubtype="10" fill="hold" nodeType="afterEffect">
                                  <p:stCondLst>
                                    <p:cond delay="1000"/>
                                  </p:stCondLst>
                                  <p:childTnLst>
                                    <p:set>
                                      <p:cBhvr>
                                        <p:cTn id="22" dur="1" fill="hold">
                                          <p:stCondLst>
                                            <p:cond delay="0"/>
                                          </p:stCondLst>
                                        </p:cTn>
                                        <p:tgtEl>
                                          <p:spTgt spid="12297"/>
                                        </p:tgtEl>
                                        <p:attrNameLst>
                                          <p:attrName>style.visibility</p:attrName>
                                        </p:attrNameLst>
                                      </p:cBhvr>
                                      <p:to>
                                        <p:strVal val="visible"/>
                                      </p:to>
                                    </p:set>
                                    <p:animEffect transition="in" filter="randombar(horizontal)">
                                      <p:cBhvr>
                                        <p:cTn id="23" dur="500"/>
                                        <p:tgtEl>
                                          <p:spTgt spid="12297"/>
                                        </p:tgtEl>
                                      </p:cBhvr>
                                    </p:animEffect>
                                  </p:childTnLst>
                                </p:cTn>
                              </p:par>
                            </p:childTnLst>
                          </p:cTn>
                        </p:par>
                        <p:par>
                          <p:cTn id="24" fill="hold">
                            <p:stCondLst>
                              <p:cond delay="6500"/>
                            </p:stCondLst>
                            <p:childTnLst>
                              <p:par>
                                <p:cTn id="25" presetID="14" presetClass="entr" presetSubtype="10" fill="hold" nodeType="after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randombar(horizontal)">
                                      <p:cBhvr>
                                        <p:cTn id="27" dur="500"/>
                                        <p:tgtEl>
                                          <p:spTgt spid="19"/>
                                        </p:tgtEl>
                                      </p:cBhvr>
                                    </p:animEffect>
                                  </p:childTnLst>
                                </p:cTn>
                              </p:par>
                            </p:childTnLst>
                          </p:cTn>
                        </p:par>
                        <p:par>
                          <p:cTn id="28" fill="hold">
                            <p:stCondLst>
                              <p:cond delay="8000"/>
                            </p:stCondLst>
                            <p:childTnLst>
                              <p:par>
                                <p:cTn id="29" presetID="14" presetClass="entr" presetSubtype="10" fill="hold" nodeType="afterEffect">
                                  <p:stCondLst>
                                    <p:cond delay="1000"/>
                                  </p:stCondLst>
                                  <p:childTnLst>
                                    <p:set>
                                      <p:cBhvr>
                                        <p:cTn id="30" dur="1" fill="hold">
                                          <p:stCondLst>
                                            <p:cond delay="0"/>
                                          </p:stCondLst>
                                        </p:cTn>
                                        <p:tgtEl>
                                          <p:spTgt spid="12298"/>
                                        </p:tgtEl>
                                        <p:attrNameLst>
                                          <p:attrName>style.visibility</p:attrName>
                                        </p:attrNameLst>
                                      </p:cBhvr>
                                      <p:to>
                                        <p:strVal val="visible"/>
                                      </p:to>
                                    </p:set>
                                    <p:animEffect transition="in" filter="randombar(horizontal)">
                                      <p:cBhvr>
                                        <p:cTn id="31" dur="500"/>
                                        <p:tgtEl>
                                          <p:spTgt spid="12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31</a:t>
            </a:fld>
            <a:endParaRPr lang="en-US" dirty="0"/>
          </a:p>
        </p:txBody>
      </p:sp>
      <p:pic>
        <p:nvPicPr>
          <p:cNvPr id="19458" name="Picture 2" descr="C:\Users\dariush\Pictures\vlcsnap-2013-05-08-19h07m17s120.png"/>
          <p:cNvPicPr>
            <a:picLocks noChangeAspect="1" noChangeArrowheads="1"/>
          </p:cNvPicPr>
          <p:nvPr/>
        </p:nvPicPr>
        <p:blipFill>
          <a:blip r:embed="rId2"/>
          <a:srcRect/>
          <a:stretch>
            <a:fillRect/>
          </a:stretch>
        </p:blipFill>
        <p:spPr bwMode="auto">
          <a:xfrm>
            <a:off x="186267" y="0"/>
            <a:ext cx="8043333" cy="5791200"/>
          </a:xfrm>
          <a:prstGeom prst="rect">
            <a:avLst/>
          </a:prstGeom>
          <a:noFill/>
        </p:spPr>
      </p:pic>
      <p:sp>
        <p:nvSpPr>
          <p:cNvPr id="6"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7"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8" name="Straight Connector 7"/>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32</a:t>
            </a:fld>
            <a:endParaRPr lang="en-US" dirty="0"/>
          </a:p>
        </p:txBody>
      </p:sp>
      <p:pic>
        <p:nvPicPr>
          <p:cNvPr id="20482" name="Picture 2" descr="C:\Users\dariush\Pictures\vlcsnap-2013-05-08-19h07m43s116.png"/>
          <p:cNvPicPr>
            <a:picLocks noChangeAspect="1" noChangeArrowheads="1"/>
          </p:cNvPicPr>
          <p:nvPr/>
        </p:nvPicPr>
        <p:blipFill>
          <a:blip r:embed="rId2"/>
          <a:srcRect/>
          <a:stretch>
            <a:fillRect/>
          </a:stretch>
        </p:blipFill>
        <p:spPr bwMode="auto">
          <a:xfrm>
            <a:off x="156634" y="0"/>
            <a:ext cx="8043333" cy="5791200"/>
          </a:xfrm>
          <a:prstGeom prst="rect">
            <a:avLst/>
          </a:prstGeom>
          <a:noFill/>
        </p:spPr>
      </p:pic>
    </p:spTree>
  </p:cSld>
  <p:clrMapOvr>
    <a:masterClrMapping/>
  </p:clrMapOvr>
  <p:transition>
    <p:pull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33</a:t>
            </a:fld>
            <a:endParaRPr lang="en-US" dirty="0"/>
          </a:p>
        </p:txBody>
      </p:sp>
      <p:pic>
        <p:nvPicPr>
          <p:cNvPr id="21506" name="Picture 2" descr="C:\Users\dariush\Pictures\vlcsnap-2013-05-08-19h09m34s220.png"/>
          <p:cNvPicPr>
            <a:picLocks noChangeAspect="1" noChangeArrowheads="1"/>
          </p:cNvPicPr>
          <p:nvPr/>
        </p:nvPicPr>
        <p:blipFill>
          <a:blip r:embed="rId2"/>
          <a:srcRect/>
          <a:stretch>
            <a:fillRect/>
          </a:stretch>
        </p:blipFill>
        <p:spPr bwMode="auto">
          <a:xfrm>
            <a:off x="152400" y="0"/>
            <a:ext cx="8077200" cy="5815584"/>
          </a:xfrm>
          <a:prstGeom prst="rect">
            <a:avLst/>
          </a:prstGeom>
          <a:noFill/>
        </p:spPr>
      </p:pic>
      <p:pic>
        <p:nvPicPr>
          <p:cNvPr id="7" name="Picture 3" descr="C:\Users\dariush\Pictures\vlcsnap-2013-05-08-19h13m33s209 (2).png"/>
          <p:cNvPicPr>
            <a:picLocks noChangeAspect="1" noChangeArrowheads="1"/>
          </p:cNvPicPr>
          <p:nvPr/>
        </p:nvPicPr>
        <p:blipFill>
          <a:blip r:embed="rId3"/>
          <a:srcRect/>
          <a:stretch>
            <a:fillRect/>
          </a:stretch>
        </p:blipFill>
        <p:spPr bwMode="auto">
          <a:xfrm>
            <a:off x="139699" y="0"/>
            <a:ext cx="8043333" cy="5791200"/>
          </a:xfrm>
          <a:prstGeom prst="rect">
            <a:avLst/>
          </a:prstGeom>
          <a:noFill/>
        </p:spPr>
      </p:pic>
      <p:pic>
        <p:nvPicPr>
          <p:cNvPr id="8" name="Picture 4" descr="C:\Users\dariush\Pictures\vlcsnap-2013-05-08-19h14m26s75 (2).png"/>
          <p:cNvPicPr>
            <a:picLocks noChangeAspect="1" noChangeArrowheads="1"/>
          </p:cNvPicPr>
          <p:nvPr/>
        </p:nvPicPr>
        <p:blipFill>
          <a:blip r:embed="rId4"/>
          <a:srcRect/>
          <a:stretch>
            <a:fillRect/>
          </a:stretch>
        </p:blipFill>
        <p:spPr bwMode="auto">
          <a:xfrm>
            <a:off x="152400" y="0"/>
            <a:ext cx="8077200" cy="5815584"/>
          </a:xfrm>
          <a:prstGeom prst="rect">
            <a:avLst/>
          </a:prstGeom>
          <a:noFill/>
        </p:spPr>
      </p:pic>
      <p:pic>
        <p:nvPicPr>
          <p:cNvPr id="9" name="Picture 3" descr="C:\Users\dariush\Pictures\vlcsnap-2013-05-08-19h15m11s239 (2).png"/>
          <p:cNvPicPr>
            <a:picLocks noChangeAspect="1" noChangeArrowheads="1"/>
          </p:cNvPicPr>
          <p:nvPr/>
        </p:nvPicPr>
        <p:blipFill>
          <a:blip r:embed="rId5"/>
          <a:srcRect/>
          <a:stretch>
            <a:fillRect/>
          </a:stretch>
        </p:blipFill>
        <p:spPr bwMode="auto">
          <a:xfrm>
            <a:off x="152401" y="0"/>
            <a:ext cx="8077199" cy="5815584"/>
          </a:xfrm>
          <a:prstGeom prst="rect">
            <a:avLst/>
          </a:prstGeom>
          <a:noFill/>
        </p:spPr>
      </p:pic>
      <p:pic>
        <p:nvPicPr>
          <p:cNvPr id="10" name="Picture 2" descr="C:\Users\dariush\Pictures\vlcsnap-2013-05-08-19h15m31s219 (2).png"/>
          <p:cNvPicPr>
            <a:picLocks noChangeAspect="1" noChangeArrowheads="1"/>
          </p:cNvPicPr>
          <p:nvPr/>
        </p:nvPicPr>
        <p:blipFill>
          <a:blip r:embed="rId6"/>
          <a:srcRect/>
          <a:stretch>
            <a:fillRect/>
          </a:stretch>
        </p:blipFill>
        <p:spPr bwMode="auto">
          <a:xfrm>
            <a:off x="152400" y="0"/>
            <a:ext cx="8043333" cy="5791200"/>
          </a:xfrm>
          <a:prstGeom prst="rect">
            <a:avLst/>
          </a:prstGeom>
          <a:noFill/>
        </p:spPr>
      </p:pic>
      <p:pic>
        <p:nvPicPr>
          <p:cNvPr id="11" name="Picture 2" descr="C:\Users\dariush\Pictures\vlcsnap-2013-05-08-19h15m43s67 (2).png"/>
          <p:cNvPicPr>
            <a:picLocks noChangeAspect="1" noChangeArrowheads="1"/>
          </p:cNvPicPr>
          <p:nvPr/>
        </p:nvPicPr>
        <p:blipFill>
          <a:blip r:embed="rId7"/>
          <a:srcRect/>
          <a:stretch>
            <a:fillRect/>
          </a:stretch>
        </p:blipFill>
        <p:spPr bwMode="auto">
          <a:xfrm>
            <a:off x="152400" y="0"/>
            <a:ext cx="8043333" cy="5791200"/>
          </a:xfrm>
          <a:prstGeom prst="rect">
            <a:avLst/>
          </a:prstGeom>
          <a:noFill/>
        </p:spPr>
      </p:pic>
      <p:sp>
        <p:nvSpPr>
          <p:cNvPr id="12"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cxnSp>
        <p:nvCxnSpPr>
          <p:cNvPr id="14" name="Straight Connector 13"/>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548ED0-F176-42C9-9552-3080C5B8C662}" type="slidenum">
              <a:rPr lang="en-US" smtClean="0"/>
              <a:pPr/>
              <a:t>34</a:t>
            </a:fld>
            <a:endParaRPr lang="en-US" dirty="0"/>
          </a:p>
        </p:txBody>
      </p:sp>
      <p:sp>
        <p:nvSpPr>
          <p:cNvPr id="32" name="Slide Number Placeholder 4"/>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2C990E-8F03-4774-B9ED-7EFF724C83C3}" type="slidenum">
              <a:rPr kumimoji="0" lang="tr-TR"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tr-TR" sz="1400" b="0" i="1" u="none" strike="noStrike" kern="1200" cap="none" spc="0" normalizeH="0" baseline="0" noProof="0">
              <a:ln>
                <a:noFill/>
              </a:ln>
              <a:solidFill>
                <a:schemeClr val="tx1"/>
              </a:solidFill>
              <a:effectLst/>
              <a:uLnTx/>
              <a:uFillTx/>
              <a:latin typeface="+mn-lt"/>
              <a:ea typeface="+mn-ea"/>
              <a:cs typeface="+mn-cs"/>
            </a:endParaRPr>
          </a:p>
        </p:txBody>
      </p:sp>
      <p:sp>
        <p:nvSpPr>
          <p:cNvPr id="33"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sp>
        <p:nvSpPr>
          <p:cNvPr id="34" name="Title 1"/>
          <p:cNvSpPr txBox="1">
            <a:spLocks/>
          </p:cNvSpPr>
          <p:nvPr/>
        </p:nvSpPr>
        <p:spPr bwMode="auto">
          <a:xfrm>
            <a:off x="457200" y="621506"/>
            <a:ext cx="8229600" cy="5032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lvl1pPr eaLnBrk="0" hangingPunct="0">
              <a:defRPr sz="3200">
                <a:solidFill>
                  <a:schemeClr val="tx1"/>
                </a:solidFill>
                <a:latin typeface="Palatino Linotype" pitchFamily="18" charset="0"/>
              </a:defRPr>
            </a:lvl1pPr>
            <a:lvl2pPr marL="742950" indent="-285750" eaLnBrk="0" hangingPunct="0">
              <a:defRPr sz="3200">
                <a:solidFill>
                  <a:schemeClr val="tx1"/>
                </a:solidFill>
                <a:latin typeface="Palatino Linotype" pitchFamily="18" charset="0"/>
              </a:defRPr>
            </a:lvl2pPr>
            <a:lvl3pPr marL="1143000" indent="-228600" eaLnBrk="0" hangingPunct="0">
              <a:defRPr sz="3200">
                <a:solidFill>
                  <a:schemeClr val="tx1"/>
                </a:solidFill>
                <a:latin typeface="Palatino Linotype" pitchFamily="18" charset="0"/>
              </a:defRPr>
            </a:lvl3pPr>
            <a:lvl4pPr marL="1600200" indent="-228600" eaLnBrk="0" hangingPunct="0">
              <a:defRPr sz="3200">
                <a:solidFill>
                  <a:schemeClr val="tx1"/>
                </a:solidFill>
                <a:latin typeface="Palatino Linotype" pitchFamily="18" charset="0"/>
              </a:defRPr>
            </a:lvl4pPr>
            <a:lvl5pPr marL="2057400" indent="-228600" eaLnBrk="0" hangingPunct="0">
              <a:defRPr sz="3200">
                <a:solidFill>
                  <a:schemeClr val="tx1"/>
                </a:solidFill>
                <a:latin typeface="Palatino Linotype" pitchFamily="18" charset="0"/>
              </a:defRPr>
            </a:lvl5pPr>
            <a:lvl6pPr marL="2514600" indent="-228600" eaLnBrk="0" fontAlgn="base" hangingPunct="0">
              <a:spcBef>
                <a:spcPct val="0"/>
              </a:spcBef>
              <a:spcAft>
                <a:spcPct val="0"/>
              </a:spcAft>
              <a:defRPr sz="3200">
                <a:solidFill>
                  <a:schemeClr val="tx1"/>
                </a:solidFill>
                <a:latin typeface="Palatino Linotype" pitchFamily="18" charset="0"/>
              </a:defRPr>
            </a:lvl6pPr>
            <a:lvl7pPr marL="2971800" indent="-228600" eaLnBrk="0" fontAlgn="base" hangingPunct="0">
              <a:spcBef>
                <a:spcPct val="0"/>
              </a:spcBef>
              <a:spcAft>
                <a:spcPct val="0"/>
              </a:spcAft>
              <a:defRPr sz="3200">
                <a:solidFill>
                  <a:schemeClr val="tx1"/>
                </a:solidFill>
                <a:latin typeface="Palatino Linotype" pitchFamily="18" charset="0"/>
              </a:defRPr>
            </a:lvl7pPr>
            <a:lvl8pPr marL="3429000" indent="-228600" eaLnBrk="0" fontAlgn="base" hangingPunct="0">
              <a:spcBef>
                <a:spcPct val="0"/>
              </a:spcBef>
              <a:spcAft>
                <a:spcPct val="0"/>
              </a:spcAft>
              <a:defRPr sz="3200">
                <a:solidFill>
                  <a:schemeClr val="tx1"/>
                </a:solidFill>
                <a:latin typeface="Palatino Linotype" pitchFamily="18" charset="0"/>
              </a:defRPr>
            </a:lvl8pPr>
            <a:lvl9pPr marL="3886200" indent="-228600" eaLnBrk="0" fontAlgn="base" hangingPunct="0">
              <a:spcBef>
                <a:spcPct val="0"/>
              </a:spcBef>
              <a:spcAft>
                <a:spcPct val="0"/>
              </a:spcAft>
              <a:defRPr sz="3200">
                <a:solidFill>
                  <a:schemeClr val="tx1"/>
                </a:solidFill>
                <a:latin typeface="Palatino Linotype" pitchFamily="18" charset="0"/>
              </a:defRPr>
            </a:lvl9pPr>
          </a:lstStyle>
          <a:p>
            <a:pPr algn="r" rtl="1"/>
            <a:r>
              <a:rPr lang="fa-IR" sz="2000" b="1" dirty="0" smtClean="0">
                <a:solidFill>
                  <a:schemeClr val="bg2"/>
                </a:solidFill>
                <a:latin typeface="Lucida Bright" pitchFamily="18" charset="0"/>
                <a:cs typeface="2  Nazanin" pitchFamily="2" charset="-78"/>
              </a:rPr>
              <a:t>برخی از </a:t>
            </a:r>
            <a:r>
              <a:rPr lang="fa-IR" sz="2000" b="1" dirty="0" smtClean="0">
                <a:solidFill>
                  <a:schemeClr val="bg2"/>
                </a:solidFill>
                <a:latin typeface="Lucida Bright" pitchFamily="18" charset="0"/>
                <a:cs typeface="2  Nazanin" pitchFamily="2" charset="-78"/>
              </a:rPr>
              <a:t>کاربرد</a:t>
            </a:r>
            <a:r>
              <a:rPr lang="fa-IR" sz="2000" b="1" dirty="0" smtClean="0">
                <a:solidFill>
                  <a:schemeClr val="bg2"/>
                </a:solidFill>
                <a:latin typeface="Lucida Bright" pitchFamily="18" charset="0"/>
                <a:cs typeface="2  Nazanin" pitchFamily="2" charset="-78"/>
              </a:rPr>
              <a:t>ه</a:t>
            </a:r>
            <a:r>
              <a:rPr lang="fa-IR" sz="2000" b="1" dirty="0" smtClean="0">
                <a:solidFill>
                  <a:schemeClr val="bg2"/>
                </a:solidFill>
                <a:latin typeface="Lucida Bright" pitchFamily="18" charset="0"/>
                <a:cs typeface="2  Nazanin" pitchFamily="2" charset="-78"/>
              </a:rPr>
              <a:t>ای </a:t>
            </a:r>
            <a:r>
              <a:rPr lang="fa-IR" sz="2000" b="1" dirty="0" smtClean="0">
                <a:solidFill>
                  <a:schemeClr val="bg2"/>
                </a:solidFill>
                <a:latin typeface="Lucida Bright" pitchFamily="18" charset="0"/>
                <a:cs typeface="2  Nazanin" pitchFamily="2" charset="-78"/>
              </a:rPr>
              <a:t>موفق یادگیری </a:t>
            </a:r>
            <a:r>
              <a:rPr lang="fa-IR" sz="2000" b="1" dirty="0" smtClean="0">
                <a:solidFill>
                  <a:schemeClr val="bg2"/>
                </a:solidFill>
                <a:latin typeface="Lucida Bright" pitchFamily="18" charset="0"/>
                <a:cs typeface="2  Nazanin" pitchFamily="2" charset="-78"/>
              </a:rPr>
              <a:t>ماشین</a:t>
            </a:r>
            <a:endParaRPr lang="en-US" sz="2000" b="1" dirty="0">
              <a:solidFill>
                <a:schemeClr val="bg2"/>
              </a:solidFill>
              <a:latin typeface="Lucida Bright" pitchFamily="18" charset="0"/>
              <a:cs typeface="2  Nazanin" pitchFamily="2" charset="-78"/>
            </a:endParaRPr>
          </a:p>
        </p:txBody>
      </p:sp>
      <p:cxnSp>
        <p:nvCxnSpPr>
          <p:cNvPr id="38" name="Straight Connector 37"/>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505200" y="1295400"/>
            <a:ext cx="4876800" cy="2308324"/>
          </a:xfrm>
          <a:prstGeom prst="rect">
            <a:avLst/>
          </a:prstGeom>
        </p:spPr>
        <p:txBody>
          <a:bodyPr wrap="square">
            <a:spAutoFit/>
          </a:bodyPr>
          <a:lstStyle/>
          <a:p>
            <a:pPr lvl="1" algn="r"/>
            <a:r>
              <a:rPr lang="fa-IR" dirty="0" smtClean="0"/>
              <a:t>شناسائی </a:t>
            </a:r>
            <a:r>
              <a:rPr lang="fa-IR" dirty="0" smtClean="0"/>
              <a:t>چھره و حالات آن مثلا دوربین ھای </a:t>
            </a:r>
            <a:r>
              <a:rPr lang="fa-IR" dirty="0" smtClean="0"/>
              <a:t>عکاسی</a:t>
            </a:r>
          </a:p>
          <a:p>
            <a:pPr lvl="1" algn="r"/>
            <a:r>
              <a:rPr lang="fa-IR" dirty="0" smtClean="0"/>
              <a:t>شناسائی </a:t>
            </a:r>
            <a:r>
              <a:rPr lang="fa-IR" dirty="0" smtClean="0"/>
              <a:t>حروف دست نویس </a:t>
            </a:r>
          </a:p>
          <a:p>
            <a:pPr lvl="1" algn="r"/>
            <a:r>
              <a:rPr lang="fa-IR" dirty="0" smtClean="0"/>
              <a:t>شناسائی گفتار </a:t>
            </a:r>
          </a:p>
          <a:p>
            <a:pPr lvl="1" algn="r"/>
            <a:r>
              <a:rPr lang="fa-IR" dirty="0" smtClean="0"/>
              <a:t>شناسائی رفتار ھای </a:t>
            </a:r>
            <a:r>
              <a:rPr lang="fa-IR" dirty="0" smtClean="0"/>
              <a:t>نادرست</a:t>
            </a:r>
            <a:endParaRPr lang="fa-IR" dirty="0" smtClean="0"/>
          </a:p>
          <a:p>
            <a:pPr lvl="1" algn="r"/>
            <a:r>
              <a:rPr lang="fa-IR" dirty="0" smtClean="0"/>
              <a:t>تشخیص خرابی سیگناھای سنسور </a:t>
            </a:r>
            <a:r>
              <a:rPr lang="fa-IR" dirty="0" smtClean="0"/>
              <a:t>ھا</a:t>
            </a:r>
            <a:endParaRPr lang="fa-IR" dirty="0" smtClean="0"/>
          </a:p>
          <a:p>
            <a:pPr lvl="1" algn="r"/>
            <a:r>
              <a:rPr lang="fa-IR" dirty="0" smtClean="0"/>
              <a:t>تشخیص سو استفاده از کارت ھای </a:t>
            </a:r>
            <a:r>
              <a:rPr lang="fa-IR" dirty="0" smtClean="0"/>
              <a:t>اعتباری</a:t>
            </a:r>
            <a:endParaRPr lang="fa-IR" dirty="0" smtClean="0"/>
          </a:p>
          <a:p>
            <a:pPr lvl="1" algn="r"/>
            <a:r>
              <a:rPr lang="fa-IR" dirty="0" smtClean="0"/>
              <a:t>پیش </a:t>
            </a:r>
            <a:r>
              <a:rPr lang="fa-IR" dirty="0" smtClean="0"/>
              <a:t>بینی قیمت سھام</a:t>
            </a:r>
            <a:endParaRPr lang="fa-IR" dirty="0" smtClean="0"/>
          </a:p>
          <a:p>
            <a:pPr lvl="1" algn="r"/>
            <a:r>
              <a:rPr lang="fa-IR" dirty="0" smtClean="0"/>
              <a:t>پیش بینی قیمت ارز</a:t>
            </a:r>
            <a:endParaRPr lang="en-US" dirty="0"/>
          </a:p>
        </p:txBody>
      </p:sp>
      <p:pic>
        <p:nvPicPr>
          <p:cNvPr id="13" name="Picture 1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63744" y="765175"/>
            <a:ext cx="1647056" cy="1921565"/>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99592" y="3130890"/>
            <a:ext cx="3672408" cy="102663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339752" y="4221088"/>
            <a:ext cx="2869351" cy="2046804"/>
          </a:xfrm>
          <a:prstGeom prst="rect">
            <a:avLst/>
          </a:prstGeom>
        </p:spPr>
      </p:pic>
    </p:spTree>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randombar(horizontal)">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randombar(horizontal)">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randombar(horizontal)">
                                      <p:cBhvr>
                                        <p:cTn id="32" dur="500"/>
                                        <p:tgtEl>
                                          <p:spTgt spid="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Effect transition="in" filter="randombar(horizontal)">
                                      <p:cBhvr>
                                        <p:cTn id="37" dur="500"/>
                                        <p:tgtEl>
                                          <p:spTgt spid="1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2">
                                            <p:txEl>
                                              <p:pRg st="7" end="7"/>
                                            </p:txEl>
                                          </p:spTgt>
                                        </p:tgtEl>
                                        <p:attrNameLst>
                                          <p:attrName>style.visibility</p:attrName>
                                        </p:attrNameLst>
                                      </p:cBhvr>
                                      <p:to>
                                        <p:strVal val="visible"/>
                                      </p:to>
                                    </p:set>
                                    <p:animEffect transition="in" filter="randombar(horizontal)">
                                      <p:cBhvr>
                                        <p:cTn id="42" dur="5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67000"/>
            <a:ext cx="8229600" cy="1371600"/>
          </a:xfrm>
        </p:spPr>
        <p:txBody>
          <a:bodyPr/>
          <a:lstStyle/>
          <a:p>
            <a:pPr algn="ctr"/>
            <a:r>
              <a:rPr lang="fa-IR" dirty="0" smtClean="0"/>
              <a:t>با تشکر</a:t>
            </a:r>
            <a:endParaRPr lang="en-US"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35</a:t>
            </a:fld>
            <a:endParaRPr lang="en-US" dirty="0"/>
          </a:p>
        </p:txBody>
      </p:sp>
      <p:sp>
        <p:nvSpPr>
          <p:cNvPr id="5" name="Slide Number Placeholder 4"/>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2C990E-8F03-4774-B9ED-7EFF724C83C3}" type="slidenum">
              <a:rPr kumimoji="0" lang="tr-TR"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tr-TR" sz="1400" b="0" i="1"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Bar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t>منابع</a:t>
            </a:r>
            <a:endParaRPr lang="en-US" sz="2400" dirty="0"/>
          </a:p>
        </p:txBody>
      </p:sp>
      <p:sp>
        <p:nvSpPr>
          <p:cNvPr id="3" name="Content Placeholder 2"/>
          <p:cNvSpPr>
            <a:spLocks noGrp="1"/>
          </p:cNvSpPr>
          <p:nvPr>
            <p:ph idx="1"/>
          </p:nvPr>
        </p:nvSpPr>
        <p:spPr/>
        <p:txBody>
          <a:bodyPr/>
          <a:lstStyle/>
          <a:p>
            <a:pPr algn="just"/>
            <a:r>
              <a:rPr lang="en-US" sz="1800" dirty="0" smtClean="0"/>
              <a:t>Prof. Andrew </a:t>
            </a:r>
            <a:r>
              <a:rPr lang="en-US" sz="1800" dirty="0" smtClean="0"/>
              <a:t>Ng’s (Director</a:t>
            </a:r>
            <a:r>
              <a:rPr lang="en-US" sz="1800" dirty="0" smtClean="0"/>
              <a:t>, Stanford AI </a:t>
            </a:r>
            <a:r>
              <a:rPr lang="en-US" sz="1800" dirty="0" smtClean="0"/>
              <a:t>Lab) </a:t>
            </a:r>
            <a:r>
              <a:rPr lang="en-US" sz="1800" dirty="0" smtClean="0"/>
              <a:t>Online Course</a:t>
            </a:r>
            <a:endParaRPr lang="fa-IR" sz="1800" dirty="0" smtClean="0"/>
          </a:p>
          <a:p>
            <a:pPr algn="just"/>
            <a:r>
              <a:rPr lang="en-US" sz="1800" dirty="0" smtClean="0"/>
              <a:t>Tom Mitchell - Machine Learning </a:t>
            </a:r>
            <a:r>
              <a:rPr lang="en-US" sz="1800" dirty="0" err="1" smtClean="0"/>
              <a:t>TextBook</a:t>
            </a:r>
            <a:endParaRPr lang="en-US" sz="1800" dirty="0" smtClean="0"/>
          </a:p>
          <a:p>
            <a:pPr algn="just"/>
            <a:r>
              <a:rPr lang="en-US" sz="1800" dirty="0" smtClean="0"/>
              <a:t>Wikipedia</a:t>
            </a:r>
            <a:endParaRPr lang="fa-IR" sz="1800" dirty="0" smtClean="0"/>
          </a:p>
          <a:p>
            <a:pPr algn="just"/>
            <a:r>
              <a:rPr lang="en-US" sz="1800" dirty="0" smtClean="0"/>
              <a:t>Www.lowercolumbia.edu</a:t>
            </a:r>
          </a:p>
          <a:p>
            <a:pPr algn="just"/>
            <a:endParaRPr lang="en-US" sz="20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36</a:t>
            </a:fld>
            <a:endParaRPr lang="en-US" dirty="0"/>
          </a:p>
        </p:txBody>
      </p:sp>
    </p:spTree>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تعریف یادگیری ماشین</a:t>
            </a:r>
            <a:endParaRPr lang="en-US" sz="1600" dirty="0" smtClean="0">
              <a:cs typeface="2  Nazanin" pitchFamily="2" charset="-78"/>
            </a:endParaRPr>
          </a:p>
        </p:txBody>
      </p:sp>
      <p:sp>
        <p:nvSpPr>
          <p:cNvPr id="3" name="Content Placeholder 2"/>
          <p:cNvSpPr>
            <a:spLocks noGrp="1"/>
          </p:cNvSpPr>
          <p:nvPr>
            <p:ph idx="1"/>
          </p:nvPr>
        </p:nvSpPr>
        <p:spPr>
          <a:xfrm>
            <a:off x="457200" y="1600200"/>
            <a:ext cx="8229600" cy="3886200"/>
          </a:xfrm>
        </p:spPr>
        <p:txBody>
          <a:bodyPr/>
          <a:lstStyle/>
          <a:p>
            <a:pPr algn="just" rtl="1"/>
            <a:r>
              <a:rPr lang="fa-IR" sz="1800" dirty="0" smtClean="0"/>
              <a:t>در سال 1959 آرتور سموئل (</a:t>
            </a:r>
            <a:r>
              <a:rPr lang="en-US" sz="1800" dirty="0" smtClean="0"/>
              <a:t>Arthur Samuel</a:t>
            </a:r>
            <a:r>
              <a:rPr lang="fa-IR" sz="1800" dirty="0" smtClean="0"/>
              <a:t>) یک تعریف ابتدایی از یادگیری ماشین ارائه داد:</a:t>
            </a:r>
          </a:p>
          <a:p>
            <a:pPr lvl="1" algn="just" rtl="1">
              <a:buNone/>
            </a:pPr>
            <a:r>
              <a:rPr lang="fa-IR" sz="1600" dirty="0" smtClean="0"/>
              <a:t>	یک زمینه ی مطالعاتی است که کامپیوترها بدون اینکه صراحتا برنامه نویسی شوند بتوانند یاد بگیرند.</a:t>
            </a:r>
            <a:endParaRPr lang="en-US" sz="1600" dirty="0" smtClean="0"/>
          </a:p>
          <a:p>
            <a:pPr lvl="1" algn="just" rtl="1">
              <a:buNone/>
            </a:pPr>
            <a:endParaRPr lang="fa-IR" sz="1600" dirty="0" smtClean="0"/>
          </a:p>
          <a:p>
            <a:pPr algn="just" rtl="1"/>
            <a:r>
              <a:rPr lang="fa-IR" sz="1800" dirty="0" smtClean="0"/>
              <a:t>تام میشل (</a:t>
            </a:r>
            <a:r>
              <a:rPr lang="en-US" sz="1800" dirty="0" smtClean="0"/>
              <a:t>Tom M. Mitchell</a:t>
            </a:r>
            <a:r>
              <a:rPr lang="fa-IR" sz="1800" dirty="0" smtClean="0"/>
              <a:t>) یک تعریف دقیق تری برای یادگیری ماشین ارائه داد:</a:t>
            </a:r>
          </a:p>
          <a:p>
            <a:pPr lvl="1" algn="just" rtl="1">
              <a:buNone/>
            </a:pPr>
            <a:r>
              <a:rPr lang="fa-IR" sz="1600" dirty="0" smtClean="0"/>
              <a:t>	</a:t>
            </a:r>
            <a:r>
              <a:rPr lang="fa-IR" sz="1600" dirty="0" smtClean="0"/>
              <a:t>یک </a:t>
            </a:r>
            <a:r>
              <a:rPr lang="fa-IR" sz="1600" dirty="0" smtClean="0"/>
              <a:t>برنامه کامپیوتری </a:t>
            </a:r>
            <a:r>
              <a:rPr lang="fa-IR" sz="1600" dirty="0" smtClean="0"/>
              <a:t>اگر بتواند باتوجه </a:t>
            </a:r>
            <a:r>
              <a:rPr lang="fa-IR" sz="1600" dirty="0" smtClean="0"/>
              <a:t>به معیار ارزیابی به نام </a:t>
            </a:r>
            <a:r>
              <a:rPr lang="en-US" sz="1600" dirty="0" smtClean="0"/>
              <a:t>P</a:t>
            </a:r>
            <a:r>
              <a:rPr lang="fa-IR" sz="1600" dirty="0" smtClean="0"/>
              <a:t> و تجربه ی </a:t>
            </a:r>
            <a:r>
              <a:rPr lang="en-US" sz="1600" dirty="0" smtClean="0"/>
              <a:t>E</a:t>
            </a:r>
            <a:r>
              <a:rPr lang="fa-IR" sz="1600" dirty="0" smtClean="0"/>
              <a:t> کار </a:t>
            </a:r>
            <a:r>
              <a:rPr lang="en-US" sz="1600" dirty="0" smtClean="0"/>
              <a:t>T</a:t>
            </a:r>
            <a:r>
              <a:rPr lang="fa-IR" sz="1600" dirty="0" smtClean="0"/>
              <a:t> را در هر مرحله بهتر </a:t>
            </a:r>
            <a:r>
              <a:rPr lang="fa-IR" sz="1600" dirty="0" smtClean="0"/>
              <a:t>انجام دهد میگوییم </a:t>
            </a:r>
            <a:r>
              <a:rPr lang="fa-IR" sz="1600" dirty="0" smtClean="0"/>
              <a:t>آن برنامه در </a:t>
            </a:r>
            <a:r>
              <a:rPr lang="fa-IR" sz="1600" dirty="0" smtClean="0"/>
              <a:t>حال یادگیری </a:t>
            </a:r>
            <a:r>
              <a:rPr lang="fa-IR" sz="1600" dirty="0" smtClean="0"/>
              <a:t>است.</a:t>
            </a:r>
            <a:endParaRPr lang="fa-IR" sz="1600" dirty="0" smtClean="0"/>
          </a:p>
          <a:p>
            <a:pPr lvl="1" algn="just" rtl="1">
              <a:buNone/>
            </a:pPr>
            <a:endParaRPr lang="en-US" sz="16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4</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5" dur="500"/>
                                        <p:tgtEl>
                                          <p:spTgt spid="3">
                                            <p:txEl>
                                              <p:pRg st="3" end="3"/>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371600"/>
          </a:xfrm>
        </p:spPr>
        <p:txBody>
          <a:bodyPr/>
          <a:lstStyle/>
          <a:p>
            <a:pPr algn="r"/>
            <a:r>
              <a:rPr lang="fa-IR" sz="2400" dirty="0" smtClean="0">
                <a:cs typeface="2  Nazanin" pitchFamily="2" charset="-78"/>
              </a:rPr>
              <a:t>تعریف یادگیری ماشین</a:t>
            </a:r>
            <a:endParaRPr lang="en-US" sz="2400" dirty="0">
              <a:cs typeface="2  Nazanin" pitchFamily="2" charset="-78"/>
            </a:endParaRPr>
          </a:p>
        </p:txBody>
      </p:sp>
      <p:sp>
        <p:nvSpPr>
          <p:cNvPr id="5" name="Slide Number Placeholder 4"/>
          <p:cNvSpPr>
            <a:spLocks noGrp="1"/>
          </p:cNvSpPr>
          <p:nvPr>
            <p:ph type="sldNum" sz="quarter" idx="11"/>
          </p:nvPr>
        </p:nvSpPr>
        <p:spPr/>
        <p:txBody>
          <a:bodyPr/>
          <a:lstStyle/>
          <a:p>
            <a:fld id="{4B548ED0-F176-42C9-9552-3080C5B8C662}" type="slidenum">
              <a:rPr lang="en-US" smtClean="0"/>
              <a:pPr/>
              <a:t>5</a:t>
            </a:fld>
            <a:endParaRPr lang="en-US" dirty="0"/>
          </a:p>
        </p:txBody>
      </p:sp>
      <p:sp>
        <p:nvSpPr>
          <p:cNvPr id="7" name="Rectangle 2"/>
          <p:cNvSpPr txBox="1">
            <a:spLocks noChangeArrowheads="1"/>
          </p:cNvSpPr>
          <p:nvPr/>
        </p:nvSpPr>
        <p:spPr>
          <a:xfrm>
            <a:off x="685800" y="1298575"/>
            <a:ext cx="7772400" cy="1066800"/>
          </a:xfrm>
          <a:prstGeom prst="rect">
            <a:avLst/>
          </a:prstGeom>
        </p:spPr>
        <p:txBody>
          <a:bodyPr vert="horz">
            <a:normAutofit fontScale="92500"/>
          </a:bodyPr>
          <a:lstStyle/>
          <a:p>
            <a:pPr marL="274320" marR="0" lvl="0" indent="-341313" algn="ctr" defTabSz="914400" rtl="0" eaLnBrk="1" fontAlgn="auto" latinLnBrk="0" hangingPunct="1">
              <a:lnSpc>
                <a:spcPct val="90000"/>
              </a:lnSpc>
              <a:spcBef>
                <a:spcPts val="700"/>
              </a:spcBef>
              <a:spcAft>
                <a:spcPts val="0"/>
              </a:spcAft>
              <a:buClrTx/>
              <a:buSzPct val="70000"/>
              <a:buFontTx/>
              <a:buNone/>
              <a:tabLst>
                <a:tab pos="912813" algn="l"/>
                <a:tab pos="1827213" algn="l"/>
                <a:tab pos="2741613" algn="l"/>
                <a:tab pos="3656013" algn="l"/>
                <a:tab pos="4570413" algn="l"/>
                <a:tab pos="5484813" algn="l"/>
                <a:tab pos="6399213" algn="l"/>
                <a:tab pos="7313613" algn="l"/>
                <a:tab pos="8228013" algn="l"/>
                <a:tab pos="9142413" algn="l"/>
                <a:tab pos="10056813" algn="l"/>
              </a:tabLst>
              <a:defRPr/>
            </a:pPr>
            <a:r>
              <a:rPr kumimoji="0" lang="en-US" sz="2400" b="0" i="0" u="none" strike="noStrike" kern="1200" cap="none" spc="0" normalizeH="0" baseline="0" noProof="0" dirty="0" smtClean="0">
                <a:ln>
                  <a:noFill/>
                </a:ln>
                <a:solidFill>
                  <a:schemeClr val="tx1"/>
                </a:solidFill>
                <a:effectLst/>
                <a:uLnTx/>
                <a:uFillTx/>
                <a:ea typeface="+mn-ea"/>
                <a:cs typeface="+mn-cs"/>
              </a:rPr>
              <a:t>  </a:t>
            </a:r>
            <a:r>
              <a:rPr kumimoji="0" lang="en-US" sz="2800" b="0" i="0" u="none" strike="noStrike" kern="1200" cap="none" spc="0" normalizeH="0" baseline="0" noProof="0" dirty="0" smtClean="0">
                <a:ln>
                  <a:noFill/>
                </a:ln>
                <a:solidFill>
                  <a:srgbClr val="FF3300"/>
                </a:solidFill>
                <a:effectLst/>
                <a:uLnTx/>
                <a:uFillTx/>
                <a:ea typeface="+mn-ea"/>
                <a:cs typeface="+mn-cs"/>
              </a:rPr>
              <a:t>Improve on task, T, with respect to </a:t>
            </a:r>
          </a:p>
          <a:p>
            <a:pPr marL="274320" marR="0" lvl="0" indent="-341313" algn="ctr" defTabSz="914400" rtl="0" eaLnBrk="1" fontAlgn="auto" latinLnBrk="0" hangingPunct="1">
              <a:lnSpc>
                <a:spcPct val="90000"/>
              </a:lnSpc>
              <a:spcBef>
                <a:spcPts val="700"/>
              </a:spcBef>
              <a:spcAft>
                <a:spcPts val="0"/>
              </a:spcAft>
              <a:buClrTx/>
              <a:buSzPct val="70000"/>
              <a:buFontTx/>
              <a:buNone/>
              <a:tabLst>
                <a:tab pos="912813" algn="l"/>
                <a:tab pos="1827213" algn="l"/>
                <a:tab pos="2741613" algn="l"/>
                <a:tab pos="3656013" algn="l"/>
                <a:tab pos="4570413" algn="l"/>
                <a:tab pos="5484813" algn="l"/>
                <a:tab pos="6399213" algn="l"/>
                <a:tab pos="7313613" algn="l"/>
                <a:tab pos="8228013" algn="l"/>
                <a:tab pos="9142413" algn="l"/>
                <a:tab pos="10056813" algn="l"/>
              </a:tabLst>
              <a:defRPr/>
            </a:pPr>
            <a:r>
              <a:rPr kumimoji="0" lang="en-US" sz="2800" b="0" i="0" u="none" strike="noStrike" kern="1200" cap="none" spc="0" normalizeH="0" baseline="0" noProof="0" dirty="0" smtClean="0">
                <a:ln>
                  <a:noFill/>
                </a:ln>
                <a:solidFill>
                  <a:srgbClr val="FF3300"/>
                </a:solidFill>
                <a:effectLst/>
                <a:uLnTx/>
                <a:uFillTx/>
                <a:ea typeface="+mn-ea"/>
                <a:cs typeface="+mn-cs"/>
              </a:rPr>
              <a:t>performance metric, P, based on experience, E.</a:t>
            </a:r>
          </a:p>
        </p:txBody>
      </p:sp>
      <p:sp>
        <p:nvSpPr>
          <p:cNvPr id="8" name="Text Box 5"/>
          <p:cNvSpPr txBox="1">
            <a:spLocks noChangeArrowheads="1"/>
          </p:cNvSpPr>
          <p:nvPr/>
        </p:nvSpPr>
        <p:spPr bwMode="auto">
          <a:xfrm>
            <a:off x="381000" y="2438400"/>
            <a:ext cx="8229600" cy="4275138"/>
          </a:xfrm>
          <a:prstGeom prst="rect">
            <a:avLst/>
          </a:prstGeom>
          <a:noFill/>
          <a:ln w="9525">
            <a:noFill/>
            <a:round/>
            <a:headEnd/>
            <a:tailEnd/>
          </a:ln>
        </p:spPr>
        <p:txBody>
          <a:bodyPr lIns="90000" tIns="46800" rIns="90000" bIns="46800">
            <a:spAutoFit/>
          </a:bodyPr>
          <a:lstStyle/>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:T</a:t>
            </a:r>
            <a:r>
              <a:rPr lang="fa-IR" sz="2000" dirty="0">
                <a:solidFill>
                  <a:srgbClr val="000000"/>
                </a:solidFill>
              </a:rPr>
              <a:t> بازی شطرنج</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:P</a:t>
            </a:r>
            <a:r>
              <a:rPr lang="fa-IR" sz="2000" dirty="0">
                <a:solidFill>
                  <a:srgbClr val="000000"/>
                </a:solidFill>
              </a:rPr>
              <a:t> درصد بازی های برنده شده در مقابل یک حریف دلخواه</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:E</a:t>
            </a:r>
            <a:r>
              <a:rPr lang="fa-IR" sz="2000" dirty="0">
                <a:solidFill>
                  <a:srgbClr val="000000"/>
                </a:solidFill>
              </a:rPr>
              <a:t>تمرین کردن بازی شطرنج با خودش</a:t>
            </a:r>
          </a:p>
          <a:p>
            <a:pPr algn="just">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fa-IR" sz="2000" dirty="0">
              <a:solidFill>
                <a:srgbClr val="000000"/>
              </a:solidFill>
            </a:endParaRP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:T</a:t>
            </a:r>
            <a:r>
              <a:rPr lang="fa-IR" sz="2000" dirty="0">
                <a:solidFill>
                  <a:srgbClr val="000000"/>
                </a:solidFill>
              </a:rPr>
              <a:t> تشخیص کلمات دست نوشته ها</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:P</a:t>
            </a:r>
            <a:r>
              <a:rPr lang="fa-IR" sz="2000" dirty="0">
                <a:solidFill>
                  <a:srgbClr val="000000"/>
                </a:solidFill>
              </a:rPr>
              <a:t> درصد کلماتی که به درستی تشخیص داده شده است</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:E</a:t>
            </a:r>
            <a:r>
              <a:rPr lang="fa-IR" sz="2000" dirty="0">
                <a:solidFill>
                  <a:srgbClr val="000000"/>
                </a:solidFill>
              </a:rPr>
              <a:t> یک دیتابیس از عکس های دست نوشته برچسب زده شده</a:t>
            </a:r>
          </a:p>
          <a:p>
            <a:pPr algn="just">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fa-IR" sz="2000" dirty="0">
              <a:solidFill>
                <a:srgbClr val="000000"/>
              </a:solidFill>
            </a:endParaRP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:T</a:t>
            </a:r>
            <a:r>
              <a:rPr lang="fa-IR" sz="2000" dirty="0">
                <a:solidFill>
                  <a:srgbClr val="000000"/>
                </a:solidFill>
              </a:rPr>
              <a:t> راندن ماشین در یک بزرگراه</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:P</a:t>
            </a:r>
            <a:r>
              <a:rPr lang="fa-IR" sz="2000" dirty="0">
                <a:solidFill>
                  <a:srgbClr val="000000"/>
                </a:solidFill>
              </a:rPr>
              <a:t> میانگین مسافت پیموده شده تا قبل از اینکه داور انسانی یک خطا را گذارش کند</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:E</a:t>
            </a:r>
            <a:r>
              <a:rPr lang="fa-IR" sz="2000" dirty="0">
                <a:solidFill>
                  <a:srgbClr val="000000"/>
                </a:solidFill>
              </a:rPr>
              <a:t> توالی از عکس ها و دستورات رانندگی مرتبط با آن که توسط راننده ی انسانی ارسال میشود.</a:t>
            </a:r>
          </a:p>
          <a:p>
            <a:pPr algn="just">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fa-IR" sz="2000" dirty="0">
              <a:solidFill>
                <a:srgbClr val="000000"/>
              </a:solidFill>
            </a:endParaRP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:T</a:t>
            </a:r>
            <a:r>
              <a:rPr lang="fa-IR" sz="2000" dirty="0">
                <a:solidFill>
                  <a:srgbClr val="000000"/>
                </a:solidFill>
              </a:rPr>
              <a:t> دسته بندی کردن پیام ها به عنوان اسپم یا غیر-اسپم</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:P</a:t>
            </a:r>
            <a:r>
              <a:rPr lang="fa-IR" sz="2000" dirty="0">
                <a:solidFill>
                  <a:srgbClr val="000000"/>
                </a:solidFill>
              </a:rPr>
              <a:t> درصد پیام هایی که به درستی دسته بندی شده اند</a:t>
            </a:r>
          </a:p>
          <a:p>
            <a:pPr algn="just" rtl="1">
              <a:lnSpc>
                <a:spcPct val="40000"/>
              </a:lnSpc>
              <a:spcBef>
                <a:spcPts val="12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rPr>
              <a:t>:E</a:t>
            </a:r>
            <a:r>
              <a:rPr lang="fa-IR" sz="2000" dirty="0">
                <a:solidFill>
                  <a:srgbClr val="000000"/>
                </a:solidFill>
              </a:rPr>
              <a:t> یک دیتابیس از پیام های برچسب زده شده توسط انسان</a:t>
            </a:r>
          </a:p>
        </p:txBody>
      </p:sp>
      <p:sp>
        <p:nvSpPr>
          <p:cNvPr id="6"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9"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10" name="Straight Connector 9"/>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randombar(horizontal)">
                                      <p:cBhvr>
                                        <p:cTn id="28" dur="500"/>
                                        <p:tgtEl>
                                          <p:spTgt spid="8">
                                            <p:txEl>
                                              <p:pRg st="1" end="1"/>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Effect transition="in" filter="randombar(horizontal)">
                                      <p:cBhvr>
                                        <p:cTn id="31" dur="500"/>
                                        <p:tgtEl>
                                          <p:spTgt spid="8">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6" dur="500"/>
                                        <p:tgtEl>
                                          <p:spTgt spid="8">
                                            <p:txEl>
                                              <p:pRg st="4" end="4"/>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animEffect transition="in" filter="randombar(horizontal)">
                                      <p:cBhvr>
                                        <p:cTn id="39" dur="500"/>
                                        <p:tgtEl>
                                          <p:spTgt spid="8">
                                            <p:txEl>
                                              <p:pRg st="5" end="5"/>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randombar(horizontal)">
                                      <p:cBhvr>
                                        <p:cTn id="47" dur="500"/>
                                        <p:tgtEl>
                                          <p:spTgt spid="8">
                                            <p:txEl>
                                              <p:pRg st="8" end="8"/>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8">
                                            <p:txEl>
                                              <p:pRg st="9" end="9"/>
                                            </p:txEl>
                                          </p:spTgt>
                                        </p:tgtEl>
                                        <p:attrNameLst>
                                          <p:attrName>style.visibility</p:attrName>
                                        </p:attrNameLst>
                                      </p:cBhvr>
                                      <p:to>
                                        <p:strVal val="visible"/>
                                      </p:to>
                                    </p:set>
                                    <p:animEffect transition="in" filter="randombar(horizontal)">
                                      <p:cBhvr>
                                        <p:cTn id="50" dur="500"/>
                                        <p:tgtEl>
                                          <p:spTgt spid="8">
                                            <p:txEl>
                                              <p:pRg st="9" end="9"/>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8">
                                            <p:txEl>
                                              <p:pRg st="10" end="10"/>
                                            </p:txEl>
                                          </p:spTgt>
                                        </p:tgtEl>
                                        <p:attrNameLst>
                                          <p:attrName>style.visibility</p:attrName>
                                        </p:attrNameLst>
                                      </p:cBhvr>
                                      <p:to>
                                        <p:strVal val="visible"/>
                                      </p:to>
                                    </p:set>
                                    <p:animEffect transition="in" filter="randombar(horizontal)">
                                      <p:cBhvr>
                                        <p:cTn id="53" dur="500"/>
                                        <p:tgtEl>
                                          <p:spTgt spid="8">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8">
                                            <p:txEl>
                                              <p:pRg st="12" end="12"/>
                                            </p:txEl>
                                          </p:spTgt>
                                        </p:tgtEl>
                                        <p:attrNameLst>
                                          <p:attrName>style.visibility</p:attrName>
                                        </p:attrNameLst>
                                      </p:cBhvr>
                                      <p:to>
                                        <p:strVal val="visible"/>
                                      </p:to>
                                    </p:set>
                                    <p:animEffect transition="in" filter="randombar(horizontal)">
                                      <p:cBhvr>
                                        <p:cTn id="58" dur="500"/>
                                        <p:tgtEl>
                                          <p:spTgt spid="8">
                                            <p:txEl>
                                              <p:pRg st="12" end="12"/>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8">
                                            <p:txEl>
                                              <p:pRg st="13" end="13"/>
                                            </p:txEl>
                                          </p:spTgt>
                                        </p:tgtEl>
                                        <p:attrNameLst>
                                          <p:attrName>style.visibility</p:attrName>
                                        </p:attrNameLst>
                                      </p:cBhvr>
                                      <p:to>
                                        <p:strVal val="visible"/>
                                      </p:to>
                                    </p:set>
                                    <p:animEffect transition="in" filter="randombar(horizontal)">
                                      <p:cBhvr>
                                        <p:cTn id="61" dur="500"/>
                                        <p:tgtEl>
                                          <p:spTgt spid="8">
                                            <p:txEl>
                                              <p:pRg st="13" end="13"/>
                                            </p:txEl>
                                          </p:spTgt>
                                        </p:tgtEl>
                                      </p:cBhvr>
                                    </p:animEffect>
                                  </p:childTnLst>
                                </p:cTn>
                              </p:par>
                              <p:par>
                                <p:cTn id="62" presetID="14" presetClass="entr" presetSubtype="10" fill="hold" nodeType="withEffect">
                                  <p:stCondLst>
                                    <p:cond delay="0"/>
                                  </p:stCondLst>
                                  <p:childTnLst>
                                    <p:set>
                                      <p:cBhvr>
                                        <p:cTn id="63" dur="1" fill="hold">
                                          <p:stCondLst>
                                            <p:cond delay="0"/>
                                          </p:stCondLst>
                                        </p:cTn>
                                        <p:tgtEl>
                                          <p:spTgt spid="8">
                                            <p:txEl>
                                              <p:pRg st="14" end="14"/>
                                            </p:txEl>
                                          </p:spTgt>
                                        </p:tgtEl>
                                        <p:attrNameLst>
                                          <p:attrName>style.visibility</p:attrName>
                                        </p:attrNameLst>
                                      </p:cBhvr>
                                      <p:to>
                                        <p:strVal val="visible"/>
                                      </p:to>
                                    </p:set>
                                    <p:animEffect transition="in" filter="randombar(horizontal)">
                                      <p:cBhvr>
                                        <p:cTn id="64" dur="500"/>
                                        <p:tgtEl>
                                          <p:spTgt spid="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400" dirty="0" smtClean="0">
                <a:cs typeface="2  Nazanin" pitchFamily="2" charset="-78"/>
              </a:rPr>
              <a:t>(Generalization)</a:t>
            </a:r>
            <a:r>
              <a:rPr lang="fa-IR" sz="2400" dirty="0" smtClean="0">
                <a:cs typeface="2  Nazanin" pitchFamily="2" charset="-78"/>
              </a:rPr>
              <a:t>عمومیت </a:t>
            </a:r>
            <a:endParaRPr lang="en-US" sz="1600" dirty="0">
              <a:cs typeface="2  Nazanin" pitchFamily="2" charset="-78"/>
            </a:endParaRPr>
          </a:p>
        </p:txBody>
      </p:sp>
      <p:sp>
        <p:nvSpPr>
          <p:cNvPr id="3" name="Content Placeholder 2"/>
          <p:cNvSpPr>
            <a:spLocks noGrp="1"/>
          </p:cNvSpPr>
          <p:nvPr>
            <p:ph idx="1"/>
          </p:nvPr>
        </p:nvSpPr>
        <p:spPr>
          <a:xfrm>
            <a:off x="457200" y="1600200"/>
            <a:ext cx="8229600" cy="3886200"/>
          </a:xfrm>
        </p:spPr>
        <p:txBody>
          <a:bodyPr/>
          <a:lstStyle/>
          <a:p>
            <a:pPr algn="just" rtl="1"/>
            <a:r>
              <a:rPr lang="fa-IR" sz="1800" dirty="0" smtClean="0"/>
              <a:t>درعلم یادگیری ماشین عمومیت به توانایی الگوریتم به انجام وظایف خود به طور دقیق در یک در مثالها/محیط های جدید بعد از آموزش توسط تعدادی مثال را گویند</a:t>
            </a:r>
          </a:p>
          <a:p>
            <a:pPr algn="just" rtl="1"/>
            <a:endParaRPr lang="fa-IR" sz="1800" dirty="0" smtClean="0"/>
          </a:p>
          <a:p>
            <a:pPr algn="just" rtl="1"/>
            <a:r>
              <a:rPr lang="fa-IR" sz="1800" dirty="0" smtClean="0"/>
              <a:t>هدف </a:t>
            </a:r>
            <a:r>
              <a:rPr lang="fa-IR" sz="1800" dirty="0" smtClean="0"/>
              <a:t>کلی از دیدن مثال های متنوع پیدا کردن یک سری روابط کلی حاکم برمساله.( مثالا دسته بندی پیام های اسپم توسط انسان و ماشین )</a:t>
            </a:r>
          </a:p>
          <a:p>
            <a:pPr algn="just" rtl="1"/>
            <a:endParaRPr lang="en-US" sz="18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6</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یادگیری ماشین و داده کاوی</a:t>
            </a:r>
            <a:endParaRPr lang="en-US" sz="2400" dirty="0">
              <a:cs typeface="2  Nazanin" pitchFamily="2" charset="-78"/>
            </a:endParaRPr>
          </a:p>
        </p:txBody>
      </p:sp>
      <p:sp>
        <p:nvSpPr>
          <p:cNvPr id="3" name="Content Placeholder 2"/>
          <p:cNvSpPr>
            <a:spLocks noGrp="1"/>
          </p:cNvSpPr>
          <p:nvPr>
            <p:ph idx="1"/>
          </p:nvPr>
        </p:nvSpPr>
        <p:spPr>
          <a:xfrm>
            <a:off x="457200" y="1447800"/>
            <a:ext cx="8229600" cy="3886200"/>
          </a:xfrm>
        </p:spPr>
        <p:txBody>
          <a:bodyPr/>
          <a:lstStyle/>
          <a:p>
            <a:pPr algn="just" rtl="1"/>
            <a:r>
              <a:rPr lang="fa-IR" sz="1800" dirty="0" smtClean="0"/>
              <a:t>بعلت اینکه یادگیری ماشین و داده کاوی اکثرا متد های یکسانی را استفاده میکنند این دو معمولا با هم اشتباه گرفته میشوند.</a:t>
            </a:r>
          </a:p>
          <a:p>
            <a:pPr lvl="1" algn="just" rtl="1"/>
            <a:r>
              <a:rPr lang="fa-IR" sz="1600" dirty="0" smtClean="0"/>
              <a:t>در یادگیری ماشین سیستم بروی پیش بینی اتفاقات بر اساس تجربه هایی که در گذشته داشته است تمرکز دارد.</a:t>
            </a:r>
          </a:p>
          <a:p>
            <a:pPr lvl="1" algn="just" rtl="1"/>
            <a:r>
              <a:rPr lang="fa-IR" sz="1600" dirty="0" smtClean="0"/>
              <a:t>در حالی که در داده کاوی بروی پیدا کردن روابط پنهان موجود در داده ها تمرکز داریم</a:t>
            </a:r>
          </a:p>
          <a:p>
            <a:pPr lvl="1" algn="just" rtl="1"/>
            <a:endParaRPr lang="fa-IR" sz="1600" dirty="0" smtClean="0"/>
          </a:p>
          <a:p>
            <a:pPr algn="just" rtl="1"/>
            <a:r>
              <a:rPr lang="fa-IR" sz="1800" dirty="0" smtClean="0"/>
              <a:t>این دو زمینه درخیلی از موارد در هم ادغام شده اند:</a:t>
            </a:r>
          </a:p>
          <a:p>
            <a:pPr lvl="1" algn="just" rtl="1"/>
            <a:r>
              <a:rPr lang="fa-IR" sz="1600" dirty="0" smtClean="0"/>
              <a:t>داده کاوی از خیلی از متد های یادگیری ماشین استفاده میکند ولی با کمی تفاوت در هدفی میخواهد بهش برسد.</a:t>
            </a:r>
          </a:p>
          <a:p>
            <a:pPr lvl="1" algn="just" rtl="1"/>
            <a:r>
              <a:rPr lang="fa-IR" sz="1600" dirty="0" smtClean="0"/>
              <a:t>و همچنین یادگیری ماشین از داده کاوی به عنوان ”</a:t>
            </a:r>
            <a:r>
              <a:rPr lang="en-US" sz="1600" dirty="0" smtClean="0"/>
              <a:t> unsupervised learning</a:t>
            </a:r>
            <a:r>
              <a:rPr lang="fa-IR" sz="1600" dirty="0" smtClean="0"/>
              <a:t>“ استفاده میکند</a:t>
            </a:r>
            <a:endParaRPr lang="en-US" sz="16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7</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0" dur="500"/>
                                        <p:tgtEl>
                                          <p:spTgt spid="3">
                                            <p:txEl>
                                              <p:pRg st="4" end="4"/>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3" dur="500"/>
                                        <p:tgtEl>
                                          <p:spTgt spid="3">
                                            <p:txEl>
                                              <p:pRg st="5" end="5"/>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انواع الگوریتم ها</a:t>
            </a:r>
            <a:endParaRPr lang="en-US" sz="1600" dirty="0">
              <a:cs typeface="2  Nazanin" pitchFamily="2" charset="-78"/>
            </a:endParaRPr>
          </a:p>
        </p:txBody>
      </p:sp>
      <p:sp>
        <p:nvSpPr>
          <p:cNvPr id="3" name="Content Placeholder 2"/>
          <p:cNvSpPr>
            <a:spLocks noGrp="1"/>
          </p:cNvSpPr>
          <p:nvPr>
            <p:ph idx="1"/>
          </p:nvPr>
        </p:nvSpPr>
        <p:spPr>
          <a:xfrm>
            <a:off x="457200" y="1676400"/>
            <a:ext cx="8229600" cy="3886200"/>
          </a:xfrm>
        </p:spPr>
        <p:txBody>
          <a:bodyPr/>
          <a:lstStyle/>
          <a:p>
            <a:pPr algn="just" rtl="1">
              <a:buFont typeface="+mj-lt"/>
              <a:buAutoNum type="arabicPeriod"/>
            </a:pPr>
            <a:r>
              <a:rPr lang="fa-IR" sz="1800" dirty="0" smtClean="0"/>
              <a:t>یادگیری با نظارت (</a:t>
            </a:r>
            <a:r>
              <a:rPr lang="en-US" sz="1800" dirty="0" smtClean="0"/>
              <a:t>Supervised Learning</a:t>
            </a:r>
            <a:r>
              <a:rPr lang="fa-IR" sz="1800" dirty="0" smtClean="0"/>
              <a:t>)</a:t>
            </a:r>
            <a:endParaRPr lang="en-US" sz="1800" dirty="0" smtClean="0"/>
          </a:p>
          <a:p>
            <a:pPr algn="just" rtl="1">
              <a:buFont typeface="+mj-lt"/>
              <a:buAutoNum type="arabicPeriod"/>
            </a:pPr>
            <a:endParaRPr lang="en-US" sz="1800" dirty="0" smtClean="0"/>
          </a:p>
          <a:p>
            <a:pPr algn="just" rtl="1">
              <a:buFont typeface="+mj-lt"/>
              <a:buAutoNum type="arabicPeriod"/>
            </a:pPr>
            <a:r>
              <a:rPr lang="fa-IR" sz="1800" dirty="0" smtClean="0"/>
              <a:t>یادگیری بدون نظارت (</a:t>
            </a:r>
            <a:r>
              <a:rPr lang="en-US" sz="1800" dirty="0" smtClean="0"/>
              <a:t>Unsupervised Learning</a:t>
            </a:r>
            <a:r>
              <a:rPr lang="fa-IR" sz="1800" dirty="0" smtClean="0"/>
              <a:t>)</a:t>
            </a:r>
            <a:endParaRPr lang="en-US" sz="1800" dirty="0" smtClean="0"/>
          </a:p>
          <a:p>
            <a:pPr algn="just" rtl="1">
              <a:buFont typeface="+mj-lt"/>
              <a:buAutoNum type="arabicPeriod"/>
            </a:pPr>
            <a:endParaRPr lang="en-US" sz="1800" dirty="0" smtClean="0"/>
          </a:p>
          <a:p>
            <a:pPr algn="just" rtl="1">
              <a:buFont typeface="+mj-lt"/>
              <a:buAutoNum type="arabicPeriod"/>
            </a:pPr>
            <a:r>
              <a:rPr lang="fa-IR" sz="1800" dirty="0" smtClean="0"/>
              <a:t>یادگیری تقویتی (</a:t>
            </a:r>
            <a:r>
              <a:rPr lang="en-US" sz="1800" dirty="0" smtClean="0"/>
              <a:t>Reinforcement Learning</a:t>
            </a:r>
            <a:r>
              <a:rPr lang="fa-IR" sz="1800" dirty="0" smtClean="0"/>
              <a:t>)</a:t>
            </a:r>
            <a:endParaRPr lang="en-US" sz="1800" dirty="0" smtClean="0"/>
          </a:p>
        </p:txBody>
      </p:sp>
      <p:sp>
        <p:nvSpPr>
          <p:cNvPr id="4" name="Slide Number Placeholder 3"/>
          <p:cNvSpPr>
            <a:spLocks noGrp="1"/>
          </p:cNvSpPr>
          <p:nvPr>
            <p:ph type="sldNum" sz="quarter" idx="11"/>
          </p:nvPr>
        </p:nvSpPr>
        <p:spPr/>
        <p:txBody>
          <a:bodyPr/>
          <a:lstStyle/>
          <a:p>
            <a:fld id="{4B548ED0-F176-42C9-9552-3080C5B8C662}" type="slidenum">
              <a:rPr lang="en-US" smtClean="0"/>
              <a:pPr/>
              <a:t>8</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sz="2400" dirty="0" smtClean="0">
                <a:cs typeface="2  Nazanin" pitchFamily="2" charset="-78"/>
              </a:rPr>
              <a:t>موارد استفاده از یادگیری ماشین</a:t>
            </a:r>
            <a:endParaRPr lang="en-US" sz="2400" dirty="0">
              <a:cs typeface="2  Nazanin" pitchFamily="2" charset="-78"/>
            </a:endParaRPr>
          </a:p>
        </p:txBody>
      </p:sp>
      <p:sp>
        <p:nvSpPr>
          <p:cNvPr id="3" name="Content Placeholder 2"/>
          <p:cNvSpPr>
            <a:spLocks noGrp="1"/>
          </p:cNvSpPr>
          <p:nvPr>
            <p:ph idx="1"/>
          </p:nvPr>
        </p:nvSpPr>
        <p:spPr>
          <a:xfrm>
            <a:off x="457200" y="1600200"/>
            <a:ext cx="8229600" cy="3886200"/>
          </a:xfrm>
        </p:spPr>
        <p:txBody>
          <a:bodyPr>
            <a:normAutofit/>
          </a:bodyPr>
          <a:lstStyle/>
          <a:p>
            <a:pPr algn="just"/>
            <a:endParaRPr lang="fa-IR" sz="1600" b="1" dirty="0" smtClean="0"/>
          </a:p>
          <a:p>
            <a:pPr algn="just"/>
            <a:r>
              <a:rPr lang="en-US" sz="1600" b="1" dirty="0" smtClean="0"/>
              <a:t>Decision </a:t>
            </a:r>
            <a:r>
              <a:rPr lang="en-US" sz="1600" b="1" dirty="0" smtClean="0"/>
              <a:t>tree learning</a:t>
            </a:r>
          </a:p>
          <a:p>
            <a:pPr algn="just"/>
            <a:r>
              <a:rPr lang="en-US" sz="1600" b="1" dirty="0" smtClean="0"/>
              <a:t>Association rule learning</a:t>
            </a:r>
          </a:p>
          <a:p>
            <a:pPr algn="just"/>
            <a:r>
              <a:rPr lang="en-US" sz="1600" b="1" dirty="0" smtClean="0"/>
              <a:t>Artificial neural networks</a:t>
            </a:r>
          </a:p>
          <a:p>
            <a:pPr algn="just"/>
            <a:r>
              <a:rPr lang="en-US" sz="1600" b="1" dirty="0" smtClean="0"/>
              <a:t>Genetic </a:t>
            </a:r>
            <a:r>
              <a:rPr lang="en-US" sz="1600" b="1" dirty="0" smtClean="0"/>
              <a:t>programming</a:t>
            </a:r>
            <a:endParaRPr lang="fa-IR" sz="1600" b="1" dirty="0" smtClean="0"/>
          </a:p>
          <a:p>
            <a:pPr algn="just"/>
            <a:r>
              <a:rPr lang="en-US" sz="1600" b="1" dirty="0" smtClean="0"/>
              <a:t>Support vector machines</a:t>
            </a:r>
          </a:p>
          <a:p>
            <a:pPr algn="just"/>
            <a:r>
              <a:rPr lang="en-US" sz="1600" b="1" dirty="0" smtClean="0"/>
              <a:t>Clustering</a:t>
            </a:r>
          </a:p>
          <a:p>
            <a:pPr algn="just"/>
            <a:r>
              <a:rPr lang="en-US" sz="1600" b="1" dirty="0" smtClean="0"/>
              <a:t>Bayesian networks</a:t>
            </a:r>
          </a:p>
          <a:p>
            <a:pPr algn="just"/>
            <a:r>
              <a:rPr lang="en-US" sz="1600" b="1" dirty="0" smtClean="0"/>
              <a:t>Reinforcement learning</a:t>
            </a:r>
            <a:endParaRPr lang="fa-IR" sz="1600" b="1" dirty="0" smtClean="0"/>
          </a:p>
          <a:p>
            <a:pPr algn="just"/>
            <a:r>
              <a:rPr lang="en-US" sz="1600" b="1" dirty="0" smtClean="0"/>
              <a:t>Representation learning</a:t>
            </a:r>
            <a:endParaRPr lang="fa-IR" sz="1600" b="1" dirty="0" smtClean="0"/>
          </a:p>
          <a:p>
            <a:pPr algn="just"/>
            <a:r>
              <a:rPr lang="en-US" sz="1600" b="1" dirty="0" smtClean="0"/>
              <a:t>Similarity and metric learning</a:t>
            </a:r>
            <a:endParaRPr lang="fa-IR" sz="1600" b="1" dirty="0" smtClean="0"/>
          </a:p>
          <a:p>
            <a:pPr algn="just"/>
            <a:r>
              <a:rPr lang="en-US" sz="1600" b="1" dirty="0" smtClean="0"/>
              <a:t>Sparse Dictionary Learning</a:t>
            </a:r>
          </a:p>
          <a:p>
            <a:pPr algn="just"/>
            <a:endParaRPr lang="en-US" sz="1600" dirty="0"/>
          </a:p>
        </p:txBody>
      </p:sp>
      <p:sp>
        <p:nvSpPr>
          <p:cNvPr id="4" name="Slide Number Placeholder 3"/>
          <p:cNvSpPr>
            <a:spLocks noGrp="1"/>
          </p:cNvSpPr>
          <p:nvPr>
            <p:ph type="sldNum" sz="quarter" idx="11"/>
          </p:nvPr>
        </p:nvSpPr>
        <p:spPr/>
        <p:txBody>
          <a:bodyPr/>
          <a:lstStyle/>
          <a:p>
            <a:fld id="{4B548ED0-F176-42C9-9552-3080C5B8C662}" type="slidenum">
              <a:rPr lang="en-US" smtClean="0"/>
              <a:pPr/>
              <a:t>9</a:t>
            </a:fld>
            <a:endParaRPr lang="en-US" dirty="0"/>
          </a:p>
        </p:txBody>
      </p:sp>
      <p:sp>
        <p:nvSpPr>
          <p:cNvPr id="5" name="Slide Number Placeholder 3"/>
          <p:cNvSpPr txBox="1">
            <a:spLocks/>
          </p:cNvSpPr>
          <p:nvPr/>
        </p:nvSpPr>
        <p:spPr bwMode="auto">
          <a:xfrm>
            <a:off x="6588125" y="623728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48ED0-F176-42C9-9552-3080C5B8C662}" type="slidenum">
              <a:rPr kumimoji="0" lang="en-US" sz="1400" b="0"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4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Footer Placeholder 3"/>
          <p:cNvSpPr txBox="1">
            <a:spLocks/>
          </p:cNvSpPr>
          <p:nvPr/>
        </p:nvSpPr>
        <p:spPr bwMode="auto">
          <a:xfrm>
            <a:off x="550862" y="136170"/>
            <a:ext cx="8413626"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l" rtl="0" fontAlgn="base">
              <a:spcBef>
                <a:spcPct val="0"/>
              </a:spcBef>
              <a:spcAft>
                <a:spcPct val="0"/>
              </a:spcAft>
              <a:defRPr sz="1000" i="1" kern="1200">
                <a:solidFill>
                  <a:schemeClr val="tx1"/>
                </a:solidFill>
                <a:latin typeface="+mn-lt"/>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a:lstStyle>
          <a:p>
            <a:pPr>
              <a:defRPr/>
            </a:pPr>
            <a:r>
              <a:rPr lang="tr-TR" b="1" dirty="0"/>
              <a:t>Machine </a:t>
            </a:r>
            <a:r>
              <a:rPr lang="tr-TR" b="1" dirty="0" smtClean="0"/>
              <a:t>Learning</a:t>
            </a:r>
            <a:r>
              <a:rPr lang="en-US" b="1" dirty="0" smtClean="0"/>
              <a:t>					</a:t>
            </a:r>
            <a:r>
              <a:rPr lang="fa-IR" b="1" dirty="0" smtClean="0"/>
              <a:t>             </a:t>
            </a:r>
            <a:r>
              <a:rPr lang="en-US" b="1" dirty="0" smtClean="0"/>
              <a:t>	</a:t>
            </a:r>
            <a:r>
              <a:rPr lang="fa-IR" b="1" dirty="0" smtClean="0"/>
              <a:t>	</a:t>
            </a:r>
            <a:r>
              <a:rPr lang="fa-IR" sz="1200" b="1" i="0" dirty="0">
                <a:latin typeface="Lucida Bright" pitchFamily="18" charset="0"/>
                <a:cs typeface="2  Nazanin" pitchFamily="2" charset="-78"/>
              </a:rPr>
              <a:t>یادگیری ماشین</a:t>
            </a:r>
            <a:endParaRPr lang="en-US" sz="2000" b="1" i="0" dirty="0">
              <a:latin typeface="Lucida Bright" pitchFamily="18" charset="0"/>
              <a:cs typeface="2  Nazanin" pitchFamily="2" charset="-78"/>
            </a:endParaRPr>
          </a:p>
        </p:txBody>
      </p:sp>
      <p:cxnSp>
        <p:nvCxnSpPr>
          <p:cNvPr id="7" name="Straight Connector 6"/>
          <p:cNvCxnSpPr/>
          <p:nvPr/>
        </p:nvCxnSpPr>
        <p:spPr>
          <a:xfrm>
            <a:off x="539750" y="6381750"/>
            <a:ext cx="813593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50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par>
                          <p:cTn id="8" fill="hold">
                            <p:stCondLst>
                              <p:cond delay="1000"/>
                            </p:stCondLst>
                            <p:childTnLst>
                              <p:par>
                                <p:cTn id="9" presetID="14" presetClass="entr" presetSubtype="10" fill="hold" nodeType="afterEffect">
                                  <p:stCondLst>
                                    <p:cond delay="5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1" dur="500"/>
                                        <p:tgtEl>
                                          <p:spTgt spid="3">
                                            <p:txEl>
                                              <p:pRg st="2" end="2"/>
                                            </p:txEl>
                                          </p:spTgt>
                                        </p:tgtEl>
                                      </p:cBhvr>
                                    </p:animEffect>
                                  </p:childTnLst>
                                </p:cTn>
                              </p:par>
                            </p:childTnLst>
                          </p:cTn>
                        </p:par>
                        <p:par>
                          <p:cTn id="12" fill="hold">
                            <p:stCondLst>
                              <p:cond delay="2000"/>
                            </p:stCondLst>
                            <p:childTnLst>
                              <p:par>
                                <p:cTn id="13" presetID="14" presetClass="entr" presetSubtype="10" fill="hold" nodeType="afterEffect">
                                  <p:stCondLst>
                                    <p:cond delay="5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5" dur="500"/>
                                        <p:tgtEl>
                                          <p:spTgt spid="3">
                                            <p:txEl>
                                              <p:pRg st="3" end="3"/>
                                            </p:txEl>
                                          </p:spTgt>
                                        </p:tgtEl>
                                      </p:cBhvr>
                                    </p:animEffect>
                                  </p:childTnLst>
                                </p:cTn>
                              </p:par>
                            </p:childTnLst>
                          </p:cTn>
                        </p:par>
                        <p:par>
                          <p:cTn id="16" fill="hold">
                            <p:stCondLst>
                              <p:cond delay="3000"/>
                            </p:stCondLst>
                            <p:childTnLst>
                              <p:par>
                                <p:cTn id="17" presetID="14" presetClass="entr" presetSubtype="10" fill="hold" nodeType="afterEffect">
                                  <p:stCondLst>
                                    <p:cond delay="5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childTnLst>
                          </p:cTn>
                        </p:par>
                        <p:par>
                          <p:cTn id="20" fill="hold">
                            <p:stCondLst>
                              <p:cond delay="4000"/>
                            </p:stCondLst>
                            <p:childTnLst>
                              <p:par>
                                <p:cTn id="21" presetID="14" presetClass="entr" presetSubtype="10" fill="hold" nodeType="afterEffect">
                                  <p:stCondLst>
                                    <p:cond delay="50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3" dur="500"/>
                                        <p:tgtEl>
                                          <p:spTgt spid="3">
                                            <p:txEl>
                                              <p:pRg st="5" end="5"/>
                                            </p:txEl>
                                          </p:spTgt>
                                        </p:tgtEl>
                                      </p:cBhvr>
                                    </p:animEffect>
                                  </p:childTnLst>
                                </p:cTn>
                              </p:par>
                            </p:childTnLst>
                          </p:cTn>
                        </p:par>
                        <p:par>
                          <p:cTn id="24" fill="hold">
                            <p:stCondLst>
                              <p:cond delay="5000"/>
                            </p:stCondLst>
                            <p:childTnLst>
                              <p:par>
                                <p:cTn id="25" presetID="14" presetClass="entr" presetSubtype="10" fill="hold" nodeType="afterEffect">
                                  <p:stCondLst>
                                    <p:cond delay="50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childTnLst>
                          </p:cTn>
                        </p:par>
                        <p:par>
                          <p:cTn id="28" fill="hold">
                            <p:stCondLst>
                              <p:cond delay="6000"/>
                            </p:stCondLst>
                            <p:childTnLst>
                              <p:par>
                                <p:cTn id="29" presetID="14" presetClass="entr" presetSubtype="10" fill="hold" nodeType="afterEffect">
                                  <p:stCondLst>
                                    <p:cond delay="50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1" dur="500"/>
                                        <p:tgtEl>
                                          <p:spTgt spid="3">
                                            <p:txEl>
                                              <p:pRg st="7" end="7"/>
                                            </p:txEl>
                                          </p:spTgt>
                                        </p:tgtEl>
                                      </p:cBhvr>
                                    </p:animEffect>
                                  </p:childTnLst>
                                </p:cTn>
                              </p:par>
                            </p:childTnLst>
                          </p:cTn>
                        </p:par>
                        <p:par>
                          <p:cTn id="32" fill="hold">
                            <p:stCondLst>
                              <p:cond delay="7000"/>
                            </p:stCondLst>
                            <p:childTnLst>
                              <p:par>
                                <p:cTn id="33" presetID="14" presetClass="entr" presetSubtype="10" fill="hold" nodeType="afterEffect">
                                  <p:stCondLst>
                                    <p:cond delay="50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5" dur="500"/>
                                        <p:tgtEl>
                                          <p:spTgt spid="3">
                                            <p:txEl>
                                              <p:pRg st="8" end="8"/>
                                            </p:txEl>
                                          </p:spTgt>
                                        </p:tgtEl>
                                      </p:cBhvr>
                                    </p:animEffect>
                                  </p:childTnLst>
                                </p:cTn>
                              </p:par>
                            </p:childTnLst>
                          </p:cTn>
                        </p:par>
                        <p:par>
                          <p:cTn id="36" fill="hold">
                            <p:stCondLst>
                              <p:cond delay="8000"/>
                            </p:stCondLst>
                            <p:childTnLst>
                              <p:par>
                                <p:cTn id="37" presetID="14" presetClass="entr" presetSubtype="10" fill="hold" nodeType="afterEffect">
                                  <p:stCondLst>
                                    <p:cond delay="50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randombar(horizontal)">
                                      <p:cBhvr>
                                        <p:cTn id="39" dur="500"/>
                                        <p:tgtEl>
                                          <p:spTgt spid="3">
                                            <p:txEl>
                                              <p:pRg st="9" end="9"/>
                                            </p:txEl>
                                          </p:spTgt>
                                        </p:tgtEl>
                                      </p:cBhvr>
                                    </p:animEffect>
                                  </p:childTnLst>
                                </p:cTn>
                              </p:par>
                            </p:childTnLst>
                          </p:cTn>
                        </p:par>
                        <p:par>
                          <p:cTn id="40" fill="hold">
                            <p:stCondLst>
                              <p:cond delay="9000"/>
                            </p:stCondLst>
                            <p:childTnLst>
                              <p:par>
                                <p:cTn id="41" presetID="14" presetClass="entr" presetSubtype="10" fill="hold" nodeType="afterEffect">
                                  <p:stCondLst>
                                    <p:cond delay="50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43" dur="500"/>
                                        <p:tgtEl>
                                          <p:spTgt spid="3">
                                            <p:txEl>
                                              <p:pRg st="10" end="10"/>
                                            </p:txEl>
                                          </p:spTgt>
                                        </p:tgtEl>
                                      </p:cBhvr>
                                    </p:animEffect>
                                  </p:childTnLst>
                                </p:cTn>
                              </p:par>
                            </p:childTnLst>
                          </p:cTn>
                        </p:par>
                        <p:par>
                          <p:cTn id="44" fill="hold">
                            <p:stCondLst>
                              <p:cond delay="10000"/>
                            </p:stCondLst>
                            <p:childTnLst>
                              <p:par>
                                <p:cTn id="45" presetID="14" presetClass="entr" presetSubtype="10" fill="hold" nodeType="afterEffect">
                                  <p:stCondLst>
                                    <p:cond delay="50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1">
  <a:themeElements>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fontScheme name="Pixel">
      <a:majorFont>
        <a:latin typeface="Lucida Bright"/>
        <a:ea typeface=""/>
        <a:cs typeface=""/>
      </a:majorFont>
      <a:minorFont>
        <a:latin typeface="Lucida Br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themeOverride>
</file>

<file path=docProps/app.xml><?xml version="1.0" encoding="utf-8"?>
<Properties xmlns="http://schemas.openxmlformats.org/officeDocument/2006/extended-properties" xmlns:vt="http://schemas.openxmlformats.org/officeDocument/2006/docPropsVTypes">
  <Template/>
  <TotalTime>533</TotalTime>
  <Words>1062</Words>
  <Application>Microsoft Office PowerPoint</Application>
  <PresentationFormat>On-screen Show (4:3)</PresentationFormat>
  <Paragraphs>257</Paragraphs>
  <Slides>36</Slides>
  <Notes>4</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Theme1</vt:lpstr>
      <vt:lpstr>Machine Learning</vt:lpstr>
      <vt:lpstr>Slide 2</vt:lpstr>
      <vt:lpstr>یادگیری ماشین چیست!؟</vt:lpstr>
      <vt:lpstr>تعریف یادگیری ماشین</vt:lpstr>
      <vt:lpstr>تعریف یادگیری ماشین</vt:lpstr>
      <vt:lpstr>(Generalization)عمومیت </vt:lpstr>
      <vt:lpstr>یادگیری ماشین و داده کاوی</vt:lpstr>
      <vt:lpstr>انواع الگوریتم ها</vt:lpstr>
      <vt:lpstr>موارد استفاده از یادگیری ماشین</vt:lpstr>
      <vt:lpstr>موارد استفاده از یادگیری ماشین</vt:lpstr>
      <vt:lpstr>Association rule learning</vt:lpstr>
      <vt:lpstr>موارد استفاده از یادگیری ماشین</vt:lpstr>
      <vt:lpstr>Artificial neural networks</vt:lpstr>
      <vt:lpstr>Artificial neural networks</vt:lpstr>
      <vt:lpstr>Artificial neural networks</vt:lpstr>
      <vt:lpstr>Artificial neural networks</vt:lpstr>
      <vt:lpstr>Artificial neural networks</vt:lpstr>
      <vt:lpstr>موارد استفاده از یادگیری ماشین</vt:lpstr>
      <vt:lpstr>Clustering</vt:lpstr>
      <vt:lpstr>موارد استفاده از یادگیری ماشین</vt:lpstr>
      <vt:lpstr>Slide 21</vt:lpstr>
      <vt:lpstr>Linear Regression With One Variable</vt:lpstr>
      <vt:lpstr>مثالی از یادگیری با نظر</vt:lpstr>
      <vt:lpstr>Slide 24</vt:lpstr>
      <vt:lpstr>Slide 25</vt:lpstr>
      <vt:lpstr>Slide 26</vt:lpstr>
      <vt:lpstr>Slide 27</vt:lpstr>
      <vt:lpstr>Slide 28</vt:lpstr>
      <vt:lpstr>Slide 29</vt:lpstr>
      <vt:lpstr>Slide 30</vt:lpstr>
      <vt:lpstr>Slide 31</vt:lpstr>
      <vt:lpstr>Slide 32</vt:lpstr>
      <vt:lpstr>Slide 33</vt:lpstr>
      <vt:lpstr>Slide 34</vt:lpstr>
      <vt:lpstr>با تشکر</vt:lpstr>
      <vt:lpstr>منابع</vt:lpstr>
    </vt:vector>
  </TitlesOfParts>
  <Company>MRT www.Win2Farsi.com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dariush</dc:creator>
  <cp:lastModifiedBy>dariush</cp:lastModifiedBy>
  <cp:revision>302</cp:revision>
  <dcterms:created xsi:type="dcterms:W3CDTF">2013-05-02T08:06:15Z</dcterms:created>
  <dcterms:modified xsi:type="dcterms:W3CDTF">2013-05-08T22:46:46Z</dcterms:modified>
</cp:coreProperties>
</file>